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1403" r:id="rId2"/>
    <p:sldId id="459" r:id="rId3"/>
    <p:sldId id="460" r:id="rId4"/>
    <p:sldId id="262" r:id="rId5"/>
    <p:sldId id="1414" r:id="rId6"/>
    <p:sldId id="291" r:id="rId7"/>
    <p:sldId id="300" r:id="rId8"/>
    <p:sldId id="278" r:id="rId9"/>
    <p:sldId id="279" r:id="rId10"/>
    <p:sldId id="1412" r:id="rId11"/>
    <p:sldId id="271" r:id="rId12"/>
    <p:sldId id="1420" r:id="rId13"/>
    <p:sldId id="1421" r:id="rId14"/>
    <p:sldId id="1422" r:id="rId15"/>
    <p:sldId id="276" r:id="rId16"/>
    <p:sldId id="1417" r:id="rId17"/>
    <p:sldId id="1418" r:id="rId18"/>
    <p:sldId id="1432" r:id="rId19"/>
    <p:sldId id="1423" r:id="rId20"/>
    <p:sldId id="1406" r:id="rId21"/>
    <p:sldId id="1424" r:id="rId22"/>
    <p:sldId id="1425" r:id="rId23"/>
    <p:sldId id="1419" r:id="rId24"/>
    <p:sldId id="376" r:id="rId25"/>
    <p:sldId id="1399" r:id="rId26"/>
    <p:sldId id="461" r:id="rId27"/>
    <p:sldId id="1354" r:id="rId28"/>
    <p:sldId id="1426" r:id="rId29"/>
    <p:sldId id="1431" r:id="rId30"/>
    <p:sldId id="1427" r:id="rId31"/>
    <p:sldId id="538" r:id="rId32"/>
    <p:sldId id="388" r:id="rId33"/>
    <p:sldId id="1359" r:id="rId34"/>
    <p:sldId id="537" r:id="rId35"/>
    <p:sldId id="1428" r:id="rId36"/>
    <p:sldId id="1429" r:id="rId37"/>
    <p:sldId id="1402" r:id="rId38"/>
    <p:sldId id="304" r:id="rId39"/>
    <p:sldId id="1430" r:id="rId40"/>
    <p:sldId id="295" r:id="rId41"/>
    <p:sldId id="288" r:id="rId42"/>
    <p:sldId id="1401" r:id="rId43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5" userDrawn="1">
          <p15:clr>
            <a:srgbClr val="A4A3A4"/>
          </p15:clr>
        </p15:guide>
        <p15:guide id="2" pos="4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AF5"/>
    <a:srgbClr val="686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57"/>
    <p:restoredTop sz="96047"/>
  </p:normalViewPr>
  <p:slideViewPr>
    <p:cSldViewPr snapToGrid="0" snapToObjects="1" showGuides="1">
      <p:cViewPr>
        <p:scale>
          <a:sx n="100" d="100"/>
          <a:sy n="100" d="100"/>
        </p:scale>
        <p:origin x="1808" y="752"/>
      </p:cViewPr>
      <p:guideLst>
        <p:guide orient="horz" pos="3725"/>
        <p:guide pos="4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D81D-9F8D-6647-AC26-82124EA3BCE6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F7145-B92D-8A40-8A76-1566CFDE1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7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23B18-5721-F240-8988-81DE9E84EF0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24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84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396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764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18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611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23B18-5721-F240-8988-81DE9E84EF0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812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373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858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57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23B18-5721-F240-8988-81DE9E84EF0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05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F8002-D2A8-004A-B3D0-D69AC9F5ED28}" type="slidenum">
              <a:rPr lang="nn-NO"/>
              <a:pPr>
                <a:defRPr/>
              </a:pPr>
              <a:t>2</a:t>
            </a:fld>
            <a:endParaRPr lang="nn-NO"/>
          </a:p>
        </p:txBody>
      </p:sp>
      <p:sp>
        <p:nvSpPr>
          <p:cNvPr id="95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04888" y="706438"/>
            <a:ext cx="4900612" cy="339407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11650"/>
            <a:ext cx="5046662" cy="4170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928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139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716279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91EA48-6589-0249-983A-E106BE6BDD0F}" type="slidenum">
              <a:rPr lang="nn-NO"/>
              <a:pPr>
                <a:defRPr/>
              </a:pPr>
              <a:t>27</a:t>
            </a:fld>
            <a:endParaRPr lang="nn-NO"/>
          </a:p>
        </p:txBody>
      </p:sp>
      <p:sp>
        <p:nvSpPr>
          <p:cNvPr id="849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162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517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408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767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23B18-5721-F240-8988-81DE9E84EF0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338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23B18-5721-F240-8988-81DE9E84EF0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275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23B18-5721-F240-8988-81DE9E84EF0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2579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23B18-5721-F240-8988-81DE9E84EF0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43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D7B7E-EB18-C344-B05D-8745B401D0BD}" type="slidenum">
              <a:rPr lang="nn-NO"/>
              <a:pPr>
                <a:defRPr/>
              </a:pPr>
              <a:t>3</a:t>
            </a:fld>
            <a:endParaRPr lang="nn-NO"/>
          </a:p>
        </p:txBody>
      </p:sp>
      <p:sp>
        <p:nvSpPr>
          <p:cNvPr id="860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95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252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340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AE9EC-E9B3-C141-A246-EAD3BA980D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995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3D9B3-6E7A-E444-BB2C-BA55D443170F}" type="slidenum">
              <a:rPr lang="en-US"/>
              <a:pPr/>
              <a:t>40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94004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23B18-5721-F240-8988-81DE9E84EF03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990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23B18-5721-F240-8988-81DE9E84EF03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31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AE9EC-E9B3-C141-A246-EAD3BA980D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38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997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AE9EC-E9B3-C141-A246-EAD3BA980D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26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F8EE2-B6D4-7B4C-9023-B2B9D9AD0DE6}" type="slidenum">
              <a:rPr lang="nn-NO"/>
              <a:pPr>
                <a:defRPr/>
              </a:pPr>
              <a:t>7</a:t>
            </a:fld>
            <a:endParaRPr lang="nn-NO"/>
          </a:p>
        </p:txBody>
      </p:sp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697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201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F7145-B92D-8A40-8A76-1566CFDE15E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01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830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17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5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6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29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7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86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01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52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59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74025-7F76-7544-89E7-1B504695EA78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46159-746E-D242-BBE6-39C381ED1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jpeg"/><Relationship Id="rId3" Type="http://schemas.openxmlformats.org/officeDocument/2006/relationships/image" Target="../media/image72.jpg"/><Relationship Id="rId7" Type="http://schemas.microsoft.com/office/2007/relationships/hdphoto" Target="../media/hdphoto2.wdp"/><Relationship Id="rId12" Type="http://schemas.openxmlformats.org/officeDocument/2006/relationships/image" Target="../media/image7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g"/><Relationship Id="rId7" Type="http://schemas.openxmlformats.org/officeDocument/2006/relationships/image" Target="../media/image83.jpeg"/><Relationship Id="rId12" Type="http://schemas.openxmlformats.org/officeDocument/2006/relationships/image" Target="../media/image8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876301" y="4269510"/>
            <a:ext cx="8191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Arial"/>
              </a:rPr>
              <a:t>Adrian Smith, Secretary</a:t>
            </a:r>
            <a:endParaRPr lang="en-US" sz="2000" i="1" dirty="0">
              <a:cs typeface="Arial"/>
            </a:endParaRPr>
          </a:p>
          <a:p>
            <a:pPr algn="ctr"/>
            <a:endParaRPr lang="en-US" sz="2000" i="1" dirty="0">
              <a:solidFill>
                <a:srgbClr val="0000FF"/>
              </a:solidFill>
              <a:cs typeface="Arial"/>
            </a:endParaRPr>
          </a:p>
          <a:p>
            <a:pPr algn="ctr"/>
            <a:r>
              <a:rPr lang="en-US" sz="2000" i="1" dirty="0" err="1">
                <a:solidFill>
                  <a:srgbClr val="0000FF"/>
                </a:solidFill>
                <a:cs typeface="Arial"/>
              </a:rPr>
              <a:t>adrian.smith@norecopa.no</a:t>
            </a:r>
            <a:endParaRPr lang="en-US" sz="2000" i="1" dirty="0">
              <a:solidFill>
                <a:srgbClr val="0000FF"/>
              </a:solidFill>
              <a:cs typeface="Arial"/>
            </a:endParaRPr>
          </a:p>
        </p:txBody>
      </p:sp>
      <p:pic>
        <p:nvPicPr>
          <p:cNvPr id="6" name="Picture 6" descr="logo-medstjerne-stor cop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524" y="5478675"/>
            <a:ext cx="3701692" cy="90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3423816" y="6349126"/>
            <a:ext cx="3231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Arial"/>
                <a:cs typeface="Arial"/>
              </a:rPr>
              <a:t>norecopa.no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7" name="TekstSylinder 4"/>
          <p:cNvSpPr txBox="1"/>
          <p:nvPr/>
        </p:nvSpPr>
        <p:spPr>
          <a:xfrm>
            <a:off x="885373" y="3257137"/>
            <a:ext cx="819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cs typeface="Arial"/>
              </a:rPr>
              <a:t>norecopa.no</a:t>
            </a:r>
            <a:r>
              <a:rPr lang="en-US" sz="2400" b="1" dirty="0">
                <a:solidFill>
                  <a:srgbClr val="0000FF"/>
                </a:solidFill>
                <a:cs typeface="Arial"/>
              </a:rPr>
              <a:t>/info</a:t>
            </a:r>
            <a:endParaRPr lang="en-US" sz="2400" b="1" i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812661" y="3171116"/>
            <a:ext cx="4353704" cy="744124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1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1775C-0FB6-1E45-9B87-0F2D57F647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2404872" cy="267208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229927" y="1107449"/>
            <a:ext cx="602222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The </a:t>
            </a:r>
            <a:r>
              <a:rPr lang="en-GB" sz="2800" b="1" dirty="0" err="1"/>
              <a:t>Norecopa</a:t>
            </a:r>
            <a:r>
              <a:rPr lang="en-GB" sz="2800" b="1" dirty="0"/>
              <a:t> website </a:t>
            </a:r>
            <a:r>
              <a:rPr lang="en-GB" sz="2800" b="1" dirty="0" err="1">
                <a:solidFill>
                  <a:srgbClr val="1F3AF5"/>
                </a:solidFill>
              </a:rPr>
              <a:t>norecopa.no</a:t>
            </a:r>
            <a:r>
              <a:rPr lang="en-GB" sz="2800" b="1" dirty="0"/>
              <a:t>: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what’s in it for me?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82F914-2B23-6947-BFD0-E288448D4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061" y="4709868"/>
            <a:ext cx="4353704" cy="744124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13" dirty="0"/>
          </a:p>
        </p:txBody>
      </p:sp>
    </p:spTree>
    <p:extLst>
      <p:ext uri="{BB962C8B-B14F-4D97-AF65-F5344CB8AC3E}">
        <p14:creationId xmlns:p14="http://schemas.microsoft.com/office/powerpoint/2010/main" val="8894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67A83F-A404-A046-8CBF-2186331146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07" y="21228"/>
            <a:ext cx="8128945" cy="68367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90FD2B2-2DB4-CB4A-80C2-394413FB0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950" y="2117033"/>
            <a:ext cx="835641" cy="805070"/>
          </a:xfrm>
          <a:prstGeom prst="ellipse">
            <a:avLst/>
          </a:prstGeom>
          <a:solidFill>
            <a:srgbClr val="FF0000">
              <a:alpha val="0"/>
            </a:srgbClr>
          </a:solidFill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B7B699-64D8-7641-A32F-D883C2EB4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661" y="1464362"/>
            <a:ext cx="3518451" cy="5512907"/>
          </a:xfrm>
          <a:prstGeom prst="ellipse">
            <a:avLst/>
          </a:prstGeom>
          <a:solidFill>
            <a:srgbClr val="FF0000">
              <a:alpha val="0"/>
            </a:srgbClr>
          </a:solidFill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0A3DDC-EA8D-A04B-BA42-0DBBA6535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983" y="79513"/>
            <a:ext cx="2840033" cy="805070"/>
          </a:xfrm>
          <a:prstGeom prst="ellipse">
            <a:avLst/>
          </a:prstGeom>
          <a:solidFill>
            <a:srgbClr val="FF0000">
              <a:alpha val="0"/>
            </a:srgbClr>
          </a:solidFill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F045FE-FBC4-5D41-87D3-79A10F1E4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550" y="4098233"/>
            <a:ext cx="835641" cy="805070"/>
          </a:xfrm>
          <a:prstGeom prst="ellipse">
            <a:avLst/>
          </a:prstGeom>
          <a:solidFill>
            <a:srgbClr val="FF0000">
              <a:alpha val="0"/>
            </a:srgbClr>
          </a:solidFill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 dirty="0"/>
          </a:p>
        </p:txBody>
      </p:sp>
      <p:pic>
        <p:nvPicPr>
          <p:cNvPr id="3" name="Graphic 2" descr="Right Pointing Backhand Index ">
            <a:extLst>
              <a:ext uri="{FF2B5EF4-FFF2-40B4-BE49-F238E27FC236}">
                <a16:creationId xmlns:a16="http://schemas.microsoft.com/office/drawing/2014/main" id="{E33DD04F-C6CF-5246-B554-30279F15C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2700" y="101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2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051"/>
          <a:stretch/>
        </p:blipFill>
        <p:spPr>
          <a:xfrm>
            <a:off x="600796" y="422384"/>
            <a:ext cx="8704407" cy="2041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82DC5-3A37-4040-8E76-1C25FB519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706" y="2737763"/>
            <a:ext cx="7964587" cy="39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2E3FCC-CC5E-4F4D-A15B-58913E7D8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98" y="1001388"/>
            <a:ext cx="9906000" cy="2793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50BF0A-18E1-9441-8FEA-7D6296767B52}"/>
              </a:ext>
            </a:extLst>
          </p:cNvPr>
          <p:cNvSpPr/>
          <p:nvPr/>
        </p:nvSpPr>
        <p:spPr>
          <a:xfrm>
            <a:off x="217678" y="2213574"/>
            <a:ext cx="1003852" cy="4273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F940E-84A7-F64E-83D1-B565B430941A}"/>
              </a:ext>
            </a:extLst>
          </p:cNvPr>
          <p:cNvSpPr/>
          <p:nvPr/>
        </p:nvSpPr>
        <p:spPr>
          <a:xfrm>
            <a:off x="79513" y="2638105"/>
            <a:ext cx="9826487" cy="10535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487619-3F9E-3349-94E3-494DC74E8EA9}"/>
              </a:ext>
            </a:extLst>
          </p:cNvPr>
          <p:cNvCxnSpPr>
            <a:cxnSpLocks/>
          </p:cNvCxnSpPr>
          <p:nvPr/>
        </p:nvCxnSpPr>
        <p:spPr>
          <a:xfrm>
            <a:off x="197799" y="2643701"/>
            <a:ext cx="1053548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B42DE1F-929C-BE4E-B72F-AC615CF364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" y="3743406"/>
            <a:ext cx="1932255" cy="27311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8E4759-6A3D-6A41-9C2D-D80F264CC452}"/>
              </a:ext>
            </a:extLst>
          </p:cNvPr>
          <p:cNvSpPr txBox="1"/>
          <p:nvPr/>
        </p:nvSpPr>
        <p:spPr>
          <a:xfrm>
            <a:off x="4267200" y="4394200"/>
            <a:ext cx="326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Lectures by international experts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EFEB63-8373-DA4E-BE21-757725F62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502" y="2810671"/>
            <a:ext cx="1490997" cy="275429"/>
          </a:xfrm>
          <a:prstGeom prst="ellipse">
            <a:avLst/>
          </a:prstGeom>
          <a:solidFill>
            <a:srgbClr val="FF0000">
              <a:alpha val="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3689F2-BE93-2142-83B4-136D29BC8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988471"/>
            <a:ext cx="1638299" cy="389729"/>
          </a:xfrm>
          <a:prstGeom prst="ellipse">
            <a:avLst/>
          </a:prstGeom>
          <a:solidFill>
            <a:srgbClr val="FF0000">
              <a:alpha val="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AEC04-FD35-9846-AD22-73FB8CFB2AB2}"/>
              </a:ext>
            </a:extLst>
          </p:cNvPr>
          <p:cNvSpPr txBox="1"/>
          <p:nvPr/>
        </p:nvSpPr>
        <p:spPr>
          <a:xfrm>
            <a:off x="4279900" y="5257800"/>
            <a:ext cx="3347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Position statements,</a:t>
            </a:r>
          </a:p>
          <a:p>
            <a:r>
              <a:rPr lang="en-GB" dirty="0"/>
              <a:t>e.g. toe clipping, food deprivation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A2F9B4-F160-1F46-AF53-51E6C11DC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2823371"/>
            <a:ext cx="1490997" cy="275429"/>
          </a:xfrm>
          <a:prstGeom prst="ellipse">
            <a:avLst/>
          </a:prstGeom>
          <a:solidFill>
            <a:srgbClr val="FF0000">
              <a:alpha val="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ED6EC5-3203-624C-82C4-AC7D751A9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6102" y="1083471"/>
            <a:ext cx="1490997" cy="275429"/>
          </a:xfrm>
          <a:prstGeom prst="ellipse">
            <a:avLst/>
          </a:prstGeom>
          <a:solidFill>
            <a:srgbClr val="FF0000">
              <a:alpha val="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/>
          </a:p>
        </p:txBody>
      </p:sp>
    </p:spTree>
    <p:extLst>
      <p:ext uri="{BB962C8B-B14F-4D97-AF65-F5344CB8AC3E}">
        <p14:creationId xmlns:p14="http://schemas.microsoft.com/office/powerpoint/2010/main" val="79090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7B89B2-489B-AB44-8BC7-343291BA7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462"/>
            <a:ext cx="9906000" cy="27506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50BF0A-18E1-9441-8FEA-7D6296767B52}"/>
              </a:ext>
            </a:extLst>
          </p:cNvPr>
          <p:cNvSpPr/>
          <p:nvPr/>
        </p:nvSpPr>
        <p:spPr>
          <a:xfrm>
            <a:off x="1151742" y="2213574"/>
            <a:ext cx="1003852" cy="4273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F940E-84A7-F64E-83D1-B565B430941A}"/>
              </a:ext>
            </a:extLst>
          </p:cNvPr>
          <p:cNvSpPr/>
          <p:nvPr/>
        </p:nvSpPr>
        <p:spPr>
          <a:xfrm>
            <a:off x="79513" y="2638105"/>
            <a:ext cx="9826487" cy="10535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487619-3F9E-3349-94E3-494DC74E8EA9}"/>
              </a:ext>
            </a:extLst>
          </p:cNvPr>
          <p:cNvCxnSpPr>
            <a:cxnSpLocks/>
          </p:cNvCxnSpPr>
          <p:nvPr/>
        </p:nvCxnSpPr>
        <p:spPr>
          <a:xfrm>
            <a:off x="1131863" y="2643701"/>
            <a:ext cx="1053548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4">
            <a:extLst>
              <a:ext uri="{FF2B5EF4-FFF2-40B4-BE49-F238E27FC236}">
                <a16:creationId xmlns:a16="http://schemas.microsoft.com/office/drawing/2014/main" id="{B5489395-C834-0540-8916-E209C20E646D}"/>
              </a:ext>
            </a:extLst>
          </p:cNvPr>
          <p:cNvSpPr txBox="1"/>
          <p:nvPr/>
        </p:nvSpPr>
        <p:spPr>
          <a:xfrm>
            <a:off x="6976977" y="4479299"/>
            <a:ext cx="292902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latin typeface="Arial"/>
                <a:cs typeface="Arial"/>
              </a:rPr>
              <a:t>The three S’s</a:t>
            </a:r>
            <a:endParaRPr lang="en-US" sz="1200" i="1" dirty="0">
              <a:latin typeface="Arial"/>
              <a:cs typeface="Arial"/>
            </a:endParaRPr>
          </a:p>
          <a:p>
            <a:endParaRPr lang="en-US" sz="1200" i="1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i="1" dirty="0">
                <a:latin typeface="Arial"/>
                <a:cs typeface="Arial"/>
              </a:rPr>
              <a:t>Good Science</a:t>
            </a:r>
          </a:p>
          <a:p>
            <a:pPr marL="800100" lvl="1" indent="-342900">
              <a:buFont typeface="Arial"/>
              <a:buChar char="•"/>
            </a:pPr>
            <a:r>
              <a:rPr lang="en-US" i="1" dirty="0">
                <a:latin typeface="Arial"/>
                <a:cs typeface="Arial"/>
              </a:rPr>
              <a:t>Good Sense</a:t>
            </a:r>
            <a:endParaRPr lang="en-US" i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i="1" dirty="0">
                <a:latin typeface="Arial"/>
                <a:cs typeface="Arial"/>
              </a:rPr>
              <a:t>Good Sensibilities</a:t>
            </a:r>
            <a:endParaRPr lang="en-US" i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11" name="Bilde 2" descr="CarolNewton.jpg">
            <a:extLst>
              <a:ext uri="{FF2B5EF4-FFF2-40B4-BE49-F238E27FC236}">
                <a16:creationId xmlns:a16="http://schemas.microsoft.com/office/drawing/2014/main" id="{C06BDD93-4647-8047-AC25-AE2225F02E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045" y="4070556"/>
            <a:ext cx="1603659" cy="2183484"/>
          </a:xfrm>
          <a:prstGeom prst="rect">
            <a:avLst/>
          </a:prstGeom>
        </p:spPr>
      </p:pic>
      <p:sp>
        <p:nvSpPr>
          <p:cNvPr id="12" name="TekstSylinder 6">
            <a:extLst>
              <a:ext uri="{FF2B5EF4-FFF2-40B4-BE49-F238E27FC236}">
                <a16:creationId xmlns:a16="http://schemas.microsoft.com/office/drawing/2014/main" id="{6A074440-7473-914F-886A-2902464E4965}"/>
              </a:ext>
            </a:extLst>
          </p:cNvPr>
          <p:cNvSpPr txBox="1"/>
          <p:nvPr/>
        </p:nvSpPr>
        <p:spPr>
          <a:xfrm>
            <a:off x="5230760" y="6409577"/>
            <a:ext cx="25760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/>
              <a:t>Carol Newton</a:t>
            </a:r>
          </a:p>
          <a:p>
            <a:pPr algn="ctr"/>
            <a:r>
              <a:rPr lang="nb-NO" sz="1100" dirty="0" err="1"/>
              <a:t>photo</a:t>
            </a:r>
            <a:r>
              <a:rPr lang="nb-NO" sz="1100" dirty="0"/>
              <a:t>: National Library </a:t>
            </a:r>
            <a:r>
              <a:rPr lang="nb-NO" sz="1100" dirty="0" err="1"/>
              <a:t>of</a:t>
            </a:r>
            <a:r>
              <a:rPr lang="nb-NO" sz="1100" dirty="0"/>
              <a:t> </a:t>
            </a:r>
            <a:r>
              <a:rPr lang="nb-NO" sz="1100" dirty="0" err="1"/>
              <a:t>Medicine</a:t>
            </a:r>
            <a:endParaRPr lang="en-US" sz="1100" dirty="0">
              <a:cs typeface="Arial"/>
            </a:endParaRPr>
          </a:p>
        </p:txBody>
      </p:sp>
      <p:sp>
        <p:nvSpPr>
          <p:cNvPr id="13" name="TekstSylinder 4">
            <a:extLst>
              <a:ext uri="{FF2B5EF4-FFF2-40B4-BE49-F238E27FC236}">
                <a16:creationId xmlns:a16="http://schemas.microsoft.com/office/drawing/2014/main" id="{6081B2D4-6A60-CB4E-B0E9-D81E06C202D0}"/>
              </a:ext>
            </a:extLst>
          </p:cNvPr>
          <p:cNvSpPr txBox="1"/>
          <p:nvPr/>
        </p:nvSpPr>
        <p:spPr>
          <a:xfrm>
            <a:off x="2557353" y="4484215"/>
            <a:ext cx="26783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latin typeface="Arial"/>
                <a:cs typeface="Arial"/>
              </a:rPr>
              <a:t>The three R’s</a:t>
            </a:r>
            <a:endParaRPr lang="en-US" sz="1200" i="1" dirty="0">
              <a:latin typeface="Arial"/>
              <a:cs typeface="Arial"/>
            </a:endParaRPr>
          </a:p>
          <a:p>
            <a:endParaRPr lang="en-US" sz="1200" i="1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i="1" dirty="0">
                <a:latin typeface="Arial"/>
                <a:cs typeface="Arial"/>
              </a:rPr>
              <a:t>Replace</a:t>
            </a:r>
          </a:p>
          <a:p>
            <a:pPr marL="800100" lvl="1" indent="-342900">
              <a:buFont typeface="Arial"/>
              <a:buChar char="•"/>
            </a:pPr>
            <a:r>
              <a:rPr lang="en-US" i="1" dirty="0">
                <a:latin typeface="Arial"/>
                <a:cs typeface="Arial"/>
              </a:rPr>
              <a:t>Reduce</a:t>
            </a:r>
            <a:endParaRPr lang="en-US" i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i="1" dirty="0">
                <a:latin typeface="Arial"/>
                <a:cs typeface="Arial"/>
              </a:rPr>
              <a:t>Refine</a:t>
            </a:r>
            <a:endParaRPr lang="en-US" i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14" name="Picture 6" descr="Russell&amp;Burch">
            <a:extLst>
              <a:ext uri="{FF2B5EF4-FFF2-40B4-BE49-F238E27FC236}">
                <a16:creationId xmlns:a16="http://schemas.microsoft.com/office/drawing/2014/main" id="{C2230BC5-ACDD-3D4A-A6AB-2998ED336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99" y="4368980"/>
            <a:ext cx="2569258" cy="184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Sylinder 6">
            <a:extLst>
              <a:ext uri="{FF2B5EF4-FFF2-40B4-BE49-F238E27FC236}">
                <a16:creationId xmlns:a16="http://schemas.microsoft.com/office/drawing/2014/main" id="{A6C3AD4C-FB31-E04D-8BEF-A9136883A9EB}"/>
              </a:ext>
            </a:extLst>
          </p:cNvPr>
          <p:cNvSpPr txBox="1"/>
          <p:nvPr/>
        </p:nvSpPr>
        <p:spPr>
          <a:xfrm>
            <a:off x="299863" y="6404664"/>
            <a:ext cx="25760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/>
              <a:t>William Russell &amp; Rex </a:t>
            </a:r>
            <a:r>
              <a:rPr lang="nb-NO" sz="1100" dirty="0" err="1"/>
              <a:t>Burch</a:t>
            </a:r>
            <a:endParaRPr lang="nb-NO" sz="1100" dirty="0"/>
          </a:p>
          <a:p>
            <a:pPr algn="ctr"/>
            <a:r>
              <a:rPr lang="nb-NO" sz="1100" dirty="0" err="1"/>
              <a:t>photo</a:t>
            </a:r>
            <a:r>
              <a:rPr lang="nb-NO" sz="1100" dirty="0"/>
              <a:t>: UFAW</a:t>
            </a:r>
            <a:endParaRPr lang="en-US" sz="11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8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CA47AB-FC3B-A544-83E5-329906B0C3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90" y="0"/>
            <a:ext cx="866442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50BF0A-18E1-9441-8FEA-7D6296767B52}"/>
              </a:ext>
            </a:extLst>
          </p:cNvPr>
          <p:cNvSpPr/>
          <p:nvPr/>
        </p:nvSpPr>
        <p:spPr>
          <a:xfrm>
            <a:off x="2547927" y="1023868"/>
            <a:ext cx="1227659" cy="4273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F940E-84A7-F64E-83D1-B565B430941A}"/>
              </a:ext>
            </a:extLst>
          </p:cNvPr>
          <p:cNvSpPr/>
          <p:nvPr/>
        </p:nvSpPr>
        <p:spPr>
          <a:xfrm>
            <a:off x="570270" y="1448399"/>
            <a:ext cx="8760543" cy="10535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487619-3F9E-3349-94E3-494DC74E8EA9}"/>
              </a:ext>
            </a:extLst>
          </p:cNvPr>
          <p:cNvCxnSpPr>
            <a:cxnSpLocks/>
          </p:cNvCxnSpPr>
          <p:nvPr/>
        </p:nvCxnSpPr>
        <p:spPr>
          <a:xfrm>
            <a:off x="2528049" y="1453995"/>
            <a:ext cx="1208209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021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013" y="155921"/>
            <a:ext cx="4199317" cy="6355073"/>
          </a:xfrm>
          <a:prstGeom prst="rect">
            <a:avLst/>
          </a:prstGeom>
          <a:ln w="38100">
            <a:solidFill>
              <a:srgbClr val="1F3AF5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9DE9B6-FEC1-C149-A5EA-2F8DF0A00D9F}"/>
              </a:ext>
            </a:extLst>
          </p:cNvPr>
          <p:cNvSpPr txBox="1"/>
          <p:nvPr/>
        </p:nvSpPr>
        <p:spPr>
          <a:xfrm>
            <a:off x="507447" y="1431236"/>
            <a:ext cx="21716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NORINA</a:t>
            </a:r>
            <a:endParaRPr lang="en-GB" b="1" dirty="0"/>
          </a:p>
          <a:p>
            <a:endParaRPr lang="en-GB" dirty="0"/>
          </a:p>
          <a:p>
            <a:r>
              <a:rPr lang="en-GB" dirty="0"/>
              <a:t>approx. 3,100 entries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27F90-EDC5-574C-8E61-C68726678411}"/>
              </a:ext>
            </a:extLst>
          </p:cNvPr>
          <p:cNvSpPr txBox="1"/>
          <p:nvPr/>
        </p:nvSpPr>
        <p:spPr>
          <a:xfrm>
            <a:off x="526774" y="5307496"/>
            <a:ext cx="2794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F3AF5"/>
                </a:solidFill>
              </a:rPr>
              <a:t>https://</a:t>
            </a:r>
            <a:r>
              <a:rPr lang="en-GB" dirty="0" err="1">
                <a:solidFill>
                  <a:srgbClr val="1F3AF5"/>
                </a:solidFill>
              </a:rPr>
              <a:t>norecopa.no</a:t>
            </a:r>
            <a:r>
              <a:rPr lang="en-GB" dirty="0">
                <a:solidFill>
                  <a:srgbClr val="1F3AF5"/>
                </a:solidFill>
              </a:rPr>
              <a:t>/</a:t>
            </a:r>
            <a:r>
              <a:rPr lang="en-GB" dirty="0" err="1">
                <a:solidFill>
                  <a:srgbClr val="1F3AF5"/>
                </a:solidFill>
              </a:rPr>
              <a:t>norina</a:t>
            </a:r>
            <a:endParaRPr lang="en-GB" dirty="0">
              <a:solidFill>
                <a:srgbClr val="1F3A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32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9DE9B6-FEC1-C149-A5EA-2F8DF0A00D9F}"/>
              </a:ext>
            </a:extLst>
          </p:cNvPr>
          <p:cNvSpPr txBox="1"/>
          <p:nvPr/>
        </p:nvSpPr>
        <p:spPr>
          <a:xfrm>
            <a:off x="507447" y="1405836"/>
            <a:ext cx="21716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/>
              <a:t>TextBase</a:t>
            </a:r>
            <a:endParaRPr lang="en-GB" b="1" dirty="0"/>
          </a:p>
          <a:p>
            <a:endParaRPr lang="en-GB" dirty="0"/>
          </a:p>
          <a:p>
            <a:r>
              <a:rPr lang="en-GB" dirty="0"/>
              <a:t>approx. 1,700 entries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C5E44-D83C-514E-B622-6ECC9ED7134E}"/>
              </a:ext>
            </a:extLst>
          </p:cNvPr>
          <p:cNvSpPr txBox="1"/>
          <p:nvPr/>
        </p:nvSpPr>
        <p:spPr>
          <a:xfrm>
            <a:off x="540578" y="5331897"/>
            <a:ext cx="298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F3AF5"/>
                </a:solidFill>
              </a:rPr>
              <a:t>https://</a:t>
            </a:r>
            <a:r>
              <a:rPr lang="en-GB" dirty="0" err="1">
                <a:solidFill>
                  <a:srgbClr val="1F3AF5"/>
                </a:solidFill>
              </a:rPr>
              <a:t>norecopa.no</a:t>
            </a:r>
            <a:r>
              <a:rPr lang="en-GB" dirty="0">
                <a:solidFill>
                  <a:srgbClr val="1F3AF5"/>
                </a:solidFill>
              </a:rPr>
              <a:t>/</a:t>
            </a:r>
            <a:r>
              <a:rPr lang="en-GB" dirty="0" err="1">
                <a:solidFill>
                  <a:srgbClr val="1F3AF5"/>
                </a:solidFill>
              </a:rPr>
              <a:t>textbase</a:t>
            </a:r>
            <a:endParaRPr lang="en-GB" dirty="0">
              <a:solidFill>
                <a:srgbClr val="1F3AF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CEF11-A3DF-6940-AAAA-B3E92D8700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167" y="144118"/>
            <a:ext cx="3963442" cy="6539246"/>
          </a:xfrm>
          <a:prstGeom prst="rect">
            <a:avLst/>
          </a:prstGeom>
          <a:ln w="38100">
            <a:solidFill>
              <a:srgbClr val="1F3AF5"/>
            </a:solidFill>
          </a:ln>
        </p:spPr>
      </p:pic>
    </p:spTree>
    <p:extLst>
      <p:ext uri="{BB962C8B-B14F-4D97-AF65-F5344CB8AC3E}">
        <p14:creationId xmlns:p14="http://schemas.microsoft.com/office/powerpoint/2010/main" val="434728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9DE9B6-FEC1-C149-A5EA-2F8DF0A00D9F}"/>
              </a:ext>
            </a:extLst>
          </p:cNvPr>
          <p:cNvSpPr txBox="1"/>
          <p:nvPr/>
        </p:nvSpPr>
        <p:spPr>
          <a:xfrm>
            <a:off x="494747" y="1431236"/>
            <a:ext cx="19969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3R Guide</a:t>
            </a:r>
          </a:p>
          <a:p>
            <a:endParaRPr lang="en-GB" dirty="0"/>
          </a:p>
          <a:p>
            <a:r>
              <a:rPr lang="en-GB" dirty="0"/>
              <a:t>approx. 400 entries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7DFF7-E726-0C48-AFE1-5AAE34EFC66D}"/>
              </a:ext>
            </a:extLst>
          </p:cNvPr>
          <p:cNvSpPr txBox="1"/>
          <p:nvPr/>
        </p:nvSpPr>
        <p:spPr>
          <a:xfrm>
            <a:off x="518492" y="5331897"/>
            <a:ext cx="30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F3AF5"/>
                </a:solidFill>
              </a:rPr>
              <a:t>https://</a:t>
            </a:r>
            <a:r>
              <a:rPr lang="en-GB" dirty="0" err="1">
                <a:solidFill>
                  <a:srgbClr val="1F3AF5"/>
                </a:solidFill>
              </a:rPr>
              <a:t>norecopa.no</a:t>
            </a:r>
            <a:r>
              <a:rPr lang="en-GB" dirty="0">
                <a:solidFill>
                  <a:srgbClr val="1F3AF5"/>
                </a:solidFill>
              </a:rPr>
              <a:t>/3r-guide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8B53B-F231-BD4C-A302-3A23E71569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183" y="324987"/>
            <a:ext cx="5508641" cy="6208026"/>
          </a:xfrm>
          <a:prstGeom prst="rect">
            <a:avLst/>
          </a:prstGeom>
          <a:ln w="38100">
            <a:solidFill>
              <a:srgbClr val="1F3AF5"/>
            </a:solidFill>
          </a:ln>
        </p:spPr>
      </p:pic>
    </p:spTree>
    <p:extLst>
      <p:ext uri="{BB962C8B-B14F-4D97-AF65-F5344CB8AC3E}">
        <p14:creationId xmlns:p14="http://schemas.microsoft.com/office/powerpoint/2010/main" val="1018083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9DE9B6-FEC1-C149-A5EA-2F8DF0A00D9F}"/>
              </a:ext>
            </a:extLst>
          </p:cNvPr>
          <p:cNvSpPr txBox="1"/>
          <p:nvPr/>
        </p:nvSpPr>
        <p:spPr>
          <a:xfrm>
            <a:off x="494747" y="1431236"/>
            <a:ext cx="19969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3R Guide</a:t>
            </a:r>
          </a:p>
          <a:p>
            <a:endParaRPr lang="en-GB" dirty="0"/>
          </a:p>
          <a:p>
            <a:r>
              <a:rPr lang="en-GB" dirty="0"/>
              <a:t>approx. 400 entries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7DFF7-E726-0C48-AFE1-5AAE34EFC66D}"/>
              </a:ext>
            </a:extLst>
          </p:cNvPr>
          <p:cNvSpPr txBox="1"/>
          <p:nvPr/>
        </p:nvSpPr>
        <p:spPr>
          <a:xfrm>
            <a:off x="518492" y="5331897"/>
            <a:ext cx="30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F3AF5"/>
                </a:solidFill>
              </a:rPr>
              <a:t>https://</a:t>
            </a:r>
            <a:r>
              <a:rPr lang="en-GB" dirty="0" err="1">
                <a:solidFill>
                  <a:srgbClr val="1F3AF5"/>
                </a:solidFill>
              </a:rPr>
              <a:t>norecopa.no</a:t>
            </a:r>
            <a:r>
              <a:rPr lang="en-GB" dirty="0">
                <a:solidFill>
                  <a:srgbClr val="1F3AF5"/>
                </a:solidFill>
              </a:rPr>
              <a:t>/3r-guide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42FBF-5964-514D-9C77-7426103D1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7003" y="2171700"/>
            <a:ext cx="5275993" cy="468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5121B-3699-5F41-85C7-31C94E8163BD}"/>
              </a:ext>
            </a:extLst>
          </p:cNvPr>
          <p:cNvSpPr txBox="1"/>
          <p:nvPr/>
        </p:nvSpPr>
        <p:spPr>
          <a:xfrm>
            <a:off x="5216539" y="874197"/>
            <a:ext cx="3391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Overview of European 3R Centres</a:t>
            </a:r>
          </a:p>
          <a:p>
            <a:pPr algn="ctr"/>
            <a:endParaRPr lang="en-GB" dirty="0">
              <a:solidFill>
                <a:srgbClr val="1F3AF5"/>
              </a:solidFill>
            </a:endParaRPr>
          </a:p>
          <a:p>
            <a:pPr algn="ctr"/>
            <a:r>
              <a:rPr lang="en-GB" dirty="0">
                <a:solidFill>
                  <a:srgbClr val="1F3AF5"/>
                </a:solidFill>
              </a:rPr>
              <a:t>http://</a:t>
            </a:r>
            <a:r>
              <a:rPr lang="en-GB" dirty="0" err="1">
                <a:solidFill>
                  <a:srgbClr val="1F3AF5"/>
                </a:solidFill>
              </a:rPr>
              <a:t>bit.ly</a:t>
            </a:r>
            <a:r>
              <a:rPr lang="en-GB" dirty="0">
                <a:solidFill>
                  <a:srgbClr val="1F3AF5"/>
                </a:solidFill>
              </a:rPr>
              <a:t>/2P4dxZJ</a:t>
            </a:r>
          </a:p>
        </p:txBody>
      </p:sp>
    </p:spTree>
    <p:extLst>
      <p:ext uri="{BB962C8B-B14F-4D97-AF65-F5344CB8AC3E}">
        <p14:creationId xmlns:p14="http://schemas.microsoft.com/office/powerpoint/2010/main" val="1601970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94CDA9-90B6-2344-8AB9-1D39628AA1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0919"/>
            <a:ext cx="9906000" cy="30248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50BF0A-18E1-9441-8FEA-7D6296767B52}"/>
              </a:ext>
            </a:extLst>
          </p:cNvPr>
          <p:cNvSpPr/>
          <p:nvPr/>
        </p:nvSpPr>
        <p:spPr>
          <a:xfrm>
            <a:off x="3678637" y="1790786"/>
            <a:ext cx="1227659" cy="4273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F940E-84A7-F64E-83D1-B565B430941A}"/>
              </a:ext>
            </a:extLst>
          </p:cNvPr>
          <p:cNvSpPr/>
          <p:nvPr/>
        </p:nvSpPr>
        <p:spPr>
          <a:xfrm>
            <a:off x="78658" y="2215318"/>
            <a:ext cx="9645445" cy="7048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487619-3F9E-3349-94E3-494DC74E8EA9}"/>
              </a:ext>
            </a:extLst>
          </p:cNvPr>
          <p:cNvCxnSpPr>
            <a:cxnSpLocks/>
          </p:cNvCxnSpPr>
          <p:nvPr/>
        </p:nvCxnSpPr>
        <p:spPr>
          <a:xfrm>
            <a:off x="3668591" y="2220913"/>
            <a:ext cx="1208209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8092116-E434-9742-AAC9-57C9EBA56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670" y="3025242"/>
            <a:ext cx="3491486" cy="3617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999413-6381-864C-BC0E-160EDE41FE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637" y="2975427"/>
            <a:ext cx="3330123" cy="2049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CFC151-DE26-0A44-880E-4D4D2CC932E0}"/>
              </a:ext>
            </a:extLst>
          </p:cNvPr>
          <p:cNvSpPr txBox="1"/>
          <p:nvPr/>
        </p:nvSpPr>
        <p:spPr>
          <a:xfrm>
            <a:off x="6430108" y="4971260"/>
            <a:ext cx="339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00FF"/>
                </a:solidFill>
              </a:rPr>
              <a:t>http://</a:t>
            </a:r>
            <a:r>
              <a:rPr lang="en-GB" dirty="0" err="1">
                <a:solidFill>
                  <a:srgbClr val="0000FF"/>
                </a:solidFill>
              </a:rPr>
              <a:t>bitly.com</a:t>
            </a:r>
            <a:r>
              <a:rPr lang="en-GB" dirty="0">
                <a:solidFill>
                  <a:srgbClr val="0000FF"/>
                </a:solidFill>
              </a:rPr>
              <a:t>/scruff-technique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4CDE3A-0643-B040-AF0E-E344186116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939" y="5466735"/>
            <a:ext cx="3147907" cy="108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5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Text Box 2"/>
          <p:cNvSpPr txBox="1">
            <a:spLocks noChangeArrowheads="1"/>
          </p:cNvSpPr>
          <p:nvPr/>
        </p:nvSpPr>
        <p:spPr bwMode="auto">
          <a:xfrm>
            <a:off x="1295401" y="836712"/>
            <a:ext cx="7199998" cy="33918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lang="nb-NO" sz="6000" b="1" dirty="0">
                <a:latin typeface="Arial" charset="0"/>
              </a:rPr>
              <a:t>Norecopa</a:t>
            </a:r>
            <a:endParaRPr lang="nb-NO" sz="3600" dirty="0">
              <a:latin typeface="Arial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r>
              <a:rPr lang="nb-NO" sz="2800" dirty="0" err="1">
                <a:latin typeface="Arial" charset="0"/>
              </a:rPr>
              <a:t>Norway’s</a:t>
            </a:r>
            <a:r>
              <a:rPr lang="nb-NO" sz="2800" dirty="0">
                <a:latin typeface="Arial" charset="0"/>
              </a:rPr>
              <a:t> National Consensus Platform for </a:t>
            </a:r>
            <a:r>
              <a:rPr lang="nb-NO" sz="2800" dirty="0" err="1">
                <a:latin typeface="Arial" charset="0"/>
              </a:rPr>
              <a:t>the</a:t>
            </a:r>
            <a:r>
              <a:rPr lang="nb-NO" sz="2800" dirty="0">
                <a:latin typeface="Arial" charset="0"/>
              </a:rPr>
              <a:t> </a:t>
            </a:r>
            <a:r>
              <a:rPr lang="nb-NO" sz="2800" dirty="0" err="1">
                <a:latin typeface="Arial" charset="0"/>
              </a:rPr>
              <a:t>Replacement</a:t>
            </a:r>
            <a:r>
              <a:rPr lang="nb-NO" sz="2800" dirty="0">
                <a:latin typeface="Arial" charset="0"/>
              </a:rPr>
              <a:t>, </a:t>
            </a:r>
            <a:r>
              <a:rPr lang="nb-NO" sz="2800" dirty="0" err="1">
                <a:latin typeface="Arial" charset="0"/>
              </a:rPr>
              <a:t>Reduction</a:t>
            </a:r>
            <a:r>
              <a:rPr lang="nb-NO" sz="2800" dirty="0">
                <a:latin typeface="Arial" charset="0"/>
              </a:rPr>
              <a:t> and </a:t>
            </a:r>
            <a:r>
              <a:rPr lang="nb-NO" sz="2800" dirty="0" err="1">
                <a:latin typeface="Arial" charset="0"/>
              </a:rPr>
              <a:t>Refinement</a:t>
            </a:r>
            <a:r>
              <a:rPr lang="nb-NO" sz="2800" dirty="0">
                <a:latin typeface="Arial" charset="0"/>
              </a:rPr>
              <a:t> </a:t>
            </a:r>
            <a:r>
              <a:rPr lang="nb-NO" sz="2800" dirty="0" err="1">
                <a:latin typeface="Arial" charset="0"/>
              </a:rPr>
              <a:t>of</a:t>
            </a:r>
            <a:r>
              <a:rPr lang="nb-NO" sz="2800" dirty="0">
                <a:latin typeface="Arial" charset="0"/>
              </a:rPr>
              <a:t> Animal Experiments</a:t>
            </a:r>
            <a:endParaRPr lang="nb-NO" dirty="0">
              <a:latin typeface="Arial" charset="0"/>
            </a:endParaRPr>
          </a:p>
        </p:txBody>
      </p:sp>
      <p:pic>
        <p:nvPicPr>
          <p:cNvPr id="100354" name="Picture 3" descr="logo-medstjerne-stor cop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7" b="1494"/>
          <a:stretch>
            <a:fillRect/>
          </a:stretch>
        </p:blipFill>
        <p:spPr bwMode="auto">
          <a:xfrm>
            <a:off x="1299832" y="4221088"/>
            <a:ext cx="7200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13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024" y="3665620"/>
            <a:ext cx="4256506" cy="3192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79" y="3657601"/>
            <a:ext cx="4203033" cy="3152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513" y="64169"/>
            <a:ext cx="4235116" cy="31763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06094" y="3284984"/>
            <a:ext cx="3717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latin typeface="+mj-lt"/>
              </a:rPr>
              <a:t>Rikke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Langebæk</a:t>
            </a:r>
            <a:r>
              <a:rPr lang="en-GB" sz="1600" dirty="0">
                <a:latin typeface="+mj-lt"/>
              </a:rPr>
              <a:t>, University of Copenhagen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7EA0C-2DB9-644F-8F26-AB30376CB6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04" y="44624"/>
            <a:ext cx="4340696" cy="32555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599FCA-0079-C345-A1BE-7C7F59A16904}"/>
              </a:ext>
            </a:extLst>
          </p:cNvPr>
          <p:cNvSpPr txBox="1"/>
          <p:nvPr/>
        </p:nvSpPr>
        <p:spPr>
          <a:xfrm>
            <a:off x="776536" y="3306470"/>
            <a:ext cx="3809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j-lt"/>
              </a:rPr>
              <a:t>Laura-Kim </a:t>
            </a:r>
            <a:r>
              <a:rPr lang="en-GB" sz="1600" dirty="0" err="1">
                <a:latin typeface="+mj-lt"/>
              </a:rPr>
              <a:t>Sch</a:t>
            </a:r>
            <a:r>
              <a:rPr lang="nb-NO" sz="1600" dirty="0" err="1">
                <a:latin typeface="+mj-lt"/>
              </a:rPr>
              <a:t>üller</a:t>
            </a:r>
            <a:r>
              <a:rPr lang="nb-NO" sz="1600" dirty="0">
                <a:latin typeface="+mj-lt"/>
              </a:rPr>
              <a:t>, </a:t>
            </a:r>
            <a:r>
              <a:rPr lang="nb-NO" sz="1600" dirty="0" err="1">
                <a:latin typeface="+mj-lt"/>
              </a:rPr>
              <a:t>Veterinary</a:t>
            </a:r>
            <a:r>
              <a:rPr lang="nb-NO" sz="1600" dirty="0">
                <a:latin typeface="+mj-lt"/>
              </a:rPr>
              <a:t> School, Berlin</a:t>
            </a:r>
            <a:endParaRPr lang="en-GB" sz="16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E23041-BFEE-6844-8D1F-F2AF79D0A163}"/>
              </a:ext>
            </a:extLst>
          </p:cNvPr>
          <p:cNvSpPr/>
          <p:nvPr/>
        </p:nvSpPr>
        <p:spPr>
          <a:xfrm>
            <a:off x="848544" y="6228601"/>
            <a:ext cx="822666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norecopa.no</a:t>
            </a:r>
            <a:r>
              <a:rPr lang="en-GB" sz="16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/education-training/homemade-educational-materials</a:t>
            </a:r>
          </a:p>
        </p:txBody>
      </p:sp>
    </p:spTree>
    <p:extLst>
      <p:ext uri="{BB962C8B-B14F-4D97-AF65-F5344CB8AC3E}">
        <p14:creationId xmlns:p14="http://schemas.microsoft.com/office/powerpoint/2010/main" val="1133730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95C10B-2652-B040-8D8E-624ECFA31A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0249"/>
            <a:ext cx="9906000" cy="30248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50BF0A-18E1-9441-8FEA-7D6296767B52}"/>
              </a:ext>
            </a:extLst>
          </p:cNvPr>
          <p:cNvSpPr/>
          <p:nvPr/>
        </p:nvSpPr>
        <p:spPr>
          <a:xfrm>
            <a:off x="4917500" y="1790786"/>
            <a:ext cx="824540" cy="4273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F940E-84A7-F64E-83D1-B565B430941A}"/>
              </a:ext>
            </a:extLst>
          </p:cNvPr>
          <p:cNvSpPr/>
          <p:nvPr/>
        </p:nvSpPr>
        <p:spPr>
          <a:xfrm>
            <a:off x="78658" y="2215318"/>
            <a:ext cx="9645445" cy="7048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487619-3F9E-3349-94E3-494DC74E8EA9}"/>
              </a:ext>
            </a:extLst>
          </p:cNvPr>
          <p:cNvCxnSpPr>
            <a:cxnSpLocks/>
          </p:cNvCxnSpPr>
          <p:nvPr/>
        </p:nvCxnSpPr>
        <p:spPr>
          <a:xfrm>
            <a:off x="4907453" y="2220913"/>
            <a:ext cx="811477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789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A96C31-B311-C44C-A49C-6CB0A9E63C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9748"/>
            <a:ext cx="9906000" cy="30248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50BF0A-18E1-9441-8FEA-7D6296767B52}"/>
              </a:ext>
            </a:extLst>
          </p:cNvPr>
          <p:cNvSpPr/>
          <p:nvPr/>
        </p:nvSpPr>
        <p:spPr>
          <a:xfrm>
            <a:off x="5654920" y="1790786"/>
            <a:ext cx="824540" cy="4273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F940E-84A7-F64E-83D1-B565B430941A}"/>
              </a:ext>
            </a:extLst>
          </p:cNvPr>
          <p:cNvSpPr/>
          <p:nvPr/>
        </p:nvSpPr>
        <p:spPr>
          <a:xfrm>
            <a:off x="78658" y="2215318"/>
            <a:ext cx="9645445" cy="7048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487619-3F9E-3349-94E3-494DC74E8EA9}"/>
              </a:ext>
            </a:extLst>
          </p:cNvPr>
          <p:cNvCxnSpPr>
            <a:cxnSpLocks/>
          </p:cNvCxnSpPr>
          <p:nvPr/>
        </p:nvCxnSpPr>
        <p:spPr>
          <a:xfrm>
            <a:off x="5644873" y="2220913"/>
            <a:ext cx="811477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">
            <a:extLst>
              <a:ext uri="{FF2B5EF4-FFF2-40B4-BE49-F238E27FC236}">
                <a16:creationId xmlns:a16="http://schemas.microsoft.com/office/drawing/2014/main" id="{F9CFDA91-E2DF-EB4F-A23D-9EAFBCBA9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512" y="3107234"/>
            <a:ext cx="86409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i="1" dirty="0">
                <a:solidFill>
                  <a:srgbClr val="00B050"/>
                </a:solidFill>
                <a:latin typeface="Arial" charset="0"/>
              </a:rPr>
              <a:t>All the presentations are on the internet:</a:t>
            </a:r>
            <a:r>
              <a:rPr lang="en-US" i="1" dirty="0">
                <a:latin typeface="Arial" charset="0"/>
              </a:rPr>
              <a:t> 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a lasting resource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1ECB95-8D33-A24F-BDA9-CC74DC532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2256733"/>
            <a:ext cx="952500" cy="384867"/>
          </a:xfrm>
          <a:prstGeom prst="ellipse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41DA3E-EBB9-CB4B-BE19-ACD9F7A3D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200" y="2294833"/>
            <a:ext cx="1130300" cy="435667"/>
          </a:xfrm>
          <a:prstGeom prst="ellipse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80E41B-43D2-6C42-813D-5D08255A6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2133"/>
            <a:ext cx="1130300" cy="499167"/>
          </a:xfrm>
          <a:prstGeom prst="ellipse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CF879B-679A-DE48-898B-3495EB942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300" y="2282133"/>
            <a:ext cx="1930400" cy="435667"/>
          </a:xfrm>
          <a:prstGeom prst="ellipse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383ADE-85D0-8848-AF91-FB192272E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0" y="2294833"/>
            <a:ext cx="1714500" cy="448367"/>
          </a:xfrm>
          <a:prstGeom prst="ellipse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DE4009-DEB5-244B-A24B-2E186B7BF9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050" y="3602637"/>
            <a:ext cx="4718050" cy="328076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55DCD5-C84E-AA48-9CC9-4FD0241666DE}"/>
              </a:ext>
            </a:extLst>
          </p:cNvPr>
          <p:cNvCxnSpPr/>
          <p:nvPr/>
        </p:nvCxnSpPr>
        <p:spPr>
          <a:xfrm>
            <a:off x="965200" y="2819400"/>
            <a:ext cx="1612900" cy="10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3B76B918-DFEC-9243-9572-CFC4C1DCA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3958533"/>
            <a:ext cx="3429000" cy="448367"/>
          </a:xfrm>
          <a:prstGeom prst="ellipse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 dirty="0"/>
          </a:p>
        </p:txBody>
      </p:sp>
    </p:spTree>
    <p:extLst>
      <p:ext uri="{BB962C8B-B14F-4D97-AF65-F5344CB8AC3E}">
        <p14:creationId xmlns:p14="http://schemas.microsoft.com/office/powerpoint/2010/main" val="25735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A4DEEA-E746-D145-8A34-ACD1BF250F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39" y="1010806"/>
            <a:ext cx="9906000" cy="31963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50BF0A-18E1-9441-8FEA-7D6296767B52}"/>
              </a:ext>
            </a:extLst>
          </p:cNvPr>
          <p:cNvSpPr/>
          <p:nvPr/>
        </p:nvSpPr>
        <p:spPr>
          <a:xfrm>
            <a:off x="6530009" y="2213574"/>
            <a:ext cx="1003852" cy="4273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F940E-84A7-F64E-83D1-B565B430941A}"/>
              </a:ext>
            </a:extLst>
          </p:cNvPr>
          <p:cNvSpPr/>
          <p:nvPr/>
        </p:nvSpPr>
        <p:spPr>
          <a:xfrm>
            <a:off x="79513" y="2638105"/>
            <a:ext cx="9826487" cy="10535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487619-3F9E-3349-94E3-494DC74E8EA9}"/>
              </a:ext>
            </a:extLst>
          </p:cNvPr>
          <p:cNvCxnSpPr>
            <a:cxnSpLocks/>
          </p:cNvCxnSpPr>
          <p:nvPr/>
        </p:nvCxnSpPr>
        <p:spPr>
          <a:xfrm>
            <a:off x="6510130" y="2643701"/>
            <a:ext cx="1053548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3838569-4D82-3E42-A2F0-E8892E5C2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7214" y="3054864"/>
            <a:ext cx="1267083" cy="383968"/>
          </a:xfrm>
          <a:prstGeom prst="ellipse">
            <a:avLst/>
          </a:prstGeom>
          <a:solidFill>
            <a:srgbClr val="00B050">
              <a:alpha val="0"/>
            </a:srgbClr>
          </a:solidFill>
          <a:ln w="34925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823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7D22F3-BA2A-FA41-B43D-019247440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821" y="2627161"/>
            <a:ext cx="2137237" cy="383968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823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00DEFE-B4E3-AB47-B5BB-38922B968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5706" y="2622251"/>
            <a:ext cx="1414565" cy="383968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823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18B871-BC97-C64E-BEF8-D481D4857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636" y="3064696"/>
            <a:ext cx="1527635" cy="383968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823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AACABC-5913-D444-8D41-E2B59072E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536" y="3064696"/>
            <a:ext cx="1527635" cy="383968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823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2EB18B-76C0-F741-92BE-31380CB9F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906" y="2622251"/>
            <a:ext cx="1414565" cy="383968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823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2A8F17-603E-A444-9890-0F267773B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807" y="3117551"/>
            <a:ext cx="780794" cy="260649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823" dirty="0"/>
          </a:p>
        </p:txBody>
      </p:sp>
    </p:spTree>
    <p:extLst>
      <p:ext uri="{BB962C8B-B14F-4D97-AF65-F5344CB8AC3E}">
        <p14:creationId xmlns:p14="http://schemas.microsoft.com/office/powerpoint/2010/main" val="2426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4331" y="478432"/>
            <a:ext cx="5581913" cy="1115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62" dirty="0"/>
              <a:t>Alice </a:t>
            </a:r>
            <a:r>
              <a:rPr lang="en-GB" sz="1662" dirty="0" err="1"/>
              <a:t>Tillema</a:t>
            </a:r>
            <a:r>
              <a:rPr lang="en-GB" sz="1662" dirty="0"/>
              <a:t>, </a:t>
            </a:r>
            <a:r>
              <a:rPr lang="en-GB" sz="1662" dirty="0" err="1"/>
              <a:t>Radboud</a:t>
            </a:r>
            <a:r>
              <a:rPr lang="en-GB" sz="1662" dirty="0"/>
              <a:t> University:</a:t>
            </a:r>
          </a:p>
          <a:p>
            <a:pPr algn="ctr"/>
            <a:r>
              <a:rPr lang="en-GB" sz="1662" dirty="0"/>
              <a:t>How to construct a literature search</a:t>
            </a:r>
          </a:p>
          <a:p>
            <a:pPr algn="ctr"/>
            <a:endParaRPr lang="en-GB" sz="1662" dirty="0"/>
          </a:p>
          <a:p>
            <a:pPr algn="ctr"/>
            <a:r>
              <a:rPr lang="en-GB" sz="1662" dirty="0">
                <a:solidFill>
                  <a:srgbClr val="0000FF"/>
                </a:solidFill>
              </a:rPr>
              <a:t>http://</a:t>
            </a:r>
            <a:r>
              <a:rPr lang="en-GB" sz="1662" dirty="0" err="1">
                <a:solidFill>
                  <a:srgbClr val="0000FF"/>
                </a:solidFill>
              </a:rPr>
              <a:t>norecopa.no</a:t>
            </a:r>
            <a:r>
              <a:rPr lang="en-GB" sz="1662" dirty="0">
                <a:solidFill>
                  <a:srgbClr val="0000FF"/>
                </a:solidFill>
              </a:rPr>
              <a:t>/how-to-construct-a-literature-</a:t>
            </a:r>
            <a:r>
              <a:rPr lang="en-GB" sz="1662" dirty="0" err="1">
                <a:solidFill>
                  <a:srgbClr val="0000FF"/>
                </a:solidFill>
              </a:rPr>
              <a:t>search.pdf</a:t>
            </a:r>
            <a:endParaRPr lang="en-GB" sz="1662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083" y="1802906"/>
            <a:ext cx="6258407" cy="4674954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36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8F1046-B6CB-B749-8DE2-FC37CFF59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94" y="159505"/>
            <a:ext cx="3785622" cy="5047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02E7F-CF7E-9646-B2C8-A0FBFF7072B2}"/>
              </a:ext>
            </a:extLst>
          </p:cNvPr>
          <p:cNvSpPr txBox="1"/>
          <p:nvPr/>
        </p:nvSpPr>
        <p:spPr>
          <a:xfrm>
            <a:off x="5049345" y="921505"/>
            <a:ext cx="4205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The International Culture of Care Network</a:t>
            </a:r>
          </a:p>
          <a:p>
            <a:pPr algn="ctr"/>
            <a:r>
              <a:rPr lang="en-GB" dirty="0" err="1">
                <a:solidFill>
                  <a:srgbClr val="0000FF"/>
                </a:solidFill>
              </a:rPr>
              <a:t>norecopa.no</a:t>
            </a:r>
            <a:r>
              <a:rPr lang="en-GB" dirty="0">
                <a:solidFill>
                  <a:srgbClr val="0000FF"/>
                </a:solidFill>
              </a:rPr>
              <a:t>/culture-of-care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4780D-BD9E-BE47-900A-0640A277CE0C}"/>
              </a:ext>
            </a:extLst>
          </p:cNvPr>
          <p:cNvSpPr txBox="1"/>
          <p:nvPr/>
        </p:nvSpPr>
        <p:spPr>
          <a:xfrm>
            <a:off x="5060428" y="1990397"/>
            <a:ext cx="4467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35 members from user establishments, competent authorities, communication and interest organisations, in 16 countries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C207C-1C60-4D4B-AB24-B28B7DBD2F61}"/>
              </a:ext>
            </a:extLst>
          </p:cNvPr>
          <p:cNvSpPr txBox="1"/>
          <p:nvPr/>
        </p:nvSpPr>
        <p:spPr>
          <a:xfrm>
            <a:off x="431801" y="5379394"/>
            <a:ext cx="7799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b="1" dirty="0"/>
          </a:p>
          <a:p>
            <a:r>
              <a:rPr lang="nb-NO" sz="1400" dirty="0" err="1"/>
              <a:t>Proposed</a:t>
            </a:r>
            <a:r>
              <a:rPr lang="nb-NO" sz="1400" dirty="0"/>
              <a:t> by Thomas Bertelsen at </a:t>
            </a:r>
            <a:r>
              <a:rPr lang="nb-NO" sz="1400" dirty="0" err="1"/>
              <a:t>the</a:t>
            </a:r>
            <a:r>
              <a:rPr lang="nb-NO" sz="1400" dirty="0"/>
              <a:t> FELASA </a:t>
            </a:r>
            <a:r>
              <a:rPr lang="nb-NO" sz="1400" dirty="0" err="1"/>
              <a:t>Congress</a:t>
            </a:r>
            <a:r>
              <a:rPr lang="nb-NO" sz="1400" dirty="0"/>
              <a:t> in Brussels in June 2016, </a:t>
            </a:r>
            <a:r>
              <a:rPr lang="nb-NO" sz="1400" dirty="0" err="1"/>
              <a:t>where</a:t>
            </a:r>
            <a:r>
              <a:rPr lang="nb-NO" sz="1400" dirty="0"/>
              <a:t> </a:t>
            </a:r>
            <a:r>
              <a:rPr lang="nb-NO" sz="1400" dirty="0" err="1"/>
              <a:t>there</a:t>
            </a:r>
            <a:r>
              <a:rPr lang="nb-NO" sz="1400" dirty="0"/>
              <a:t> </a:t>
            </a:r>
            <a:r>
              <a:rPr lang="nb-NO" sz="1400" dirty="0" err="1"/>
              <a:t>were</a:t>
            </a:r>
            <a:r>
              <a:rPr lang="nb-NO" sz="1400" dirty="0"/>
              <a:t> 7 presentations which discussed the culture of </a:t>
            </a:r>
            <a:r>
              <a:rPr lang="nb-NO" sz="1400" dirty="0" err="1"/>
              <a:t>care</a:t>
            </a:r>
            <a:r>
              <a:rPr lang="nb-NO" sz="1400" dirty="0"/>
              <a:t>. To </a:t>
            </a:r>
            <a:r>
              <a:rPr lang="nb-NO" sz="1400" dirty="0" err="1"/>
              <a:t>share</a:t>
            </a:r>
            <a:r>
              <a:rPr lang="nb-NO" sz="1400" dirty="0"/>
              <a:t> and </a:t>
            </a:r>
            <a:r>
              <a:rPr lang="nb-NO" sz="1400" dirty="0" err="1"/>
              <a:t>publish</a:t>
            </a:r>
            <a:r>
              <a:rPr lang="nb-NO" sz="1400" dirty="0"/>
              <a:t> </a:t>
            </a:r>
            <a:r>
              <a:rPr lang="nb-NO" sz="1400" dirty="0" err="1"/>
              <a:t>examples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activities</a:t>
            </a:r>
            <a:r>
              <a:rPr lang="nb-NO" sz="1400" dirty="0"/>
              <a:t> </a:t>
            </a:r>
            <a:r>
              <a:rPr lang="nb-NO" sz="1400" dirty="0" err="1"/>
              <a:t>fostering</a:t>
            </a:r>
            <a:r>
              <a:rPr lang="nb-NO" sz="1400" dirty="0"/>
              <a:t> a </a:t>
            </a:r>
            <a:r>
              <a:rPr lang="nb-NO" sz="1400" dirty="0" err="1"/>
              <a:t>Culture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Care </a:t>
            </a:r>
            <a:r>
              <a:rPr lang="nb-NO" sz="1400" dirty="0" err="1"/>
              <a:t>which</a:t>
            </a:r>
            <a:r>
              <a:rPr lang="nb-NO" sz="1400" dirty="0"/>
              <a:t> </a:t>
            </a:r>
            <a:r>
              <a:rPr lang="nb-NO" sz="1400" dirty="0" err="1"/>
              <a:t>improve</a:t>
            </a:r>
            <a:r>
              <a:rPr lang="nb-NO" sz="1400" dirty="0"/>
              <a:t> animal </a:t>
            </a:r>
            <a:r>
              <a:rPr lang="nb-NO" sz="1400" dirty="0" err="1"/>
              <a:t>welfare</a:t>
            </a:r>
            <a:r>
              <a:rPr lang="nb-NO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8032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23029" y="2579374"/>
            <a:ext cx="5251045" cy="1243354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nn-NO" sz="1662" b="1" i="1" dirty="0" err="1">
                <a:latin typeface="Arial" charset="0"/>
                <a:ea typeface="Arial" charset="0"/>
                <a:cs typeface="Arial" charset="0"/>
              </a:rPr>
              <a:t>Guidance</a:t>
            </a:r>
            <a:r>
              <a:rPr lang="nn-NO" sz="1662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nn-NO" sz="1662" b="1" i="1" dirty="0" err="1">
                <a:latin typeface="Arial" charset="0"/>
                <a:ea typeface="Arial" charset="0"/>
                <a:cs typeface="Arial" charset="0"/>
              </a:rPr>
              <a:t>on</a:t>
            </a:r>
            <a:r>
              <a:rPr lang="nn-NO" sz="1662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nn-NO" sz="1662" b="1" i="1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nn-NO" sz="1662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nn-NO" sz="1662" b="1" i="1" dirty="0" err="1">
                <a:latin typeface="Arial" charset="0"/>
                <a:ea typeface="Arial" charset="0"/>
                <a:cs typeface="Arial" charset="0"/>
              </a:rPr>
              <a:t>severity</a:t>
            </a:r>
            <a:r>
              <a:rPr lang="nn-NO" sz="1662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nn-NO" sz="1662" b="1" i="1" dirty="0" err="1">
                <a:latin typeface="Arial" charset="0"/>
                <a:ea typeface="Arial" charset="0"/>
                <a:cs typeface="Arial" charset="0"/>
              </a:rPr>
              <a:t>classification</a:t>
            </a:r>
            <a:r>
              <a:rPr lang="nn-NO" sz="1662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nn-NO" sz="1662" b="1" i="1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nn-NO" sz="1662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nn-NO" sz="1662" b="1" i="1" dirty="0" err="1">
                <a:latin typeface="Arial" charset="0"/>
                <a:ea typeface="Arial" charset="0"/>
                <a:cs typeface="Arial" charset="0"/>
              </a:rPr>
              <a:t>procedures</a:t>
            </a:r>
            <a:r>
              <a:rPr lang="nn-NO" sz="1662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nn-NO" sz="1662" b="1" i="1" dirty="0" err="1">
                <a:latin typeface="Arial" charset="0"/>
                <a:ea typeface="Arial" charset="0"/>
                <a:cs typeface="Arial" charset="0"/>
              </a:rPr>
              <a:t>involving</a:t>
            </a:r>
            <a:r>
              <a:rPr lang="nn-NO" sz="1662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nn-NO" sz="1662" b="1" i="1" dirty="0" err="1">
                <a:latin typeface="Arial" charset="0"/>
                <a:ea typeface="Arial" charset="0"/>
                <a:cs typeface="Arial" charset="0"/>
              </a:rPr>
              <a:t>fish</a:t>
            </a:r>
            <a:endParaRPr lang="nn-NO" sz="1662" b="1" i="1" dirty="0"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50000"/>
              </a:lnSpc>
            </a:pPr>
            <a:endParaRPr lang="nn-NO" sz="1662" b="1" dirty="0">
              <a:latin typeface="+mj-lt"/>
            </a:endParaRPr>
          </a:p>
          <a:p>
            <a:pPr algn="ctr"/>
            <a:r>
              <a:rPr lang="nn-NO" sz="1662" dirty="0" err="1">
                <a:latin typeface="+mj-lt"/>
              </a:rPr>
              <a:t>Report</a:t>
            </a:r>
            <a:r>
              <a:rPr lang="nn-NO" sz="1662" dirty="0">
                <a:latin typeface="+mj-lt"/>
              </a:rPr>
              <a:t> from a </a:t>
            </a:r>
            <a:r>
              <a:rPr lang="nn-NO" sz="1662" dirty="0" err="1">
                <a:latin typeface="+mj-lt"/>
              </a:rPr>
              <a:t>Working</a:t>
            </a:r>
            <a:r>
              <a:rPr lang="nn-NO" sz="1662" dirty="0">
                <a:latin typeface="+mj-lt"/>
              </a:rPr>
              <a:t> Group</a:t>
            </a:r>
          </a:p>
          <a:p>
            <a:pPr algn="ctr"/>
            <a:r>
              <a:rPr lang="nn-NO" sz="1662" dirty="0" err="1">
                <a:latin typeface="+mj-lt"/>
              </a:rPr>
              <a:t>convened</a:t>
            </a:r>
            <a:r>
              <a:rPr lang="nn-NO" sz="1662" dirty="0">
                <a:latin typeface="+mj-lt"/>
              </a:rPr>
              <a:t> by Norecopa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964865" y="4817880"/>
            <a:ext cx="8109209" cy="944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46" dirty="0">
                <a:latin typeface="+mj-lt"/>
              </a:rPr>
              <a:t>P </a:t>
            </a:r>
            <a:r>
              <a:rPr lang="nb-NO" sz="1846" dirty="0" err="1">
                <a:latin typeface="+mj-lt"/>
              </a:rPr>
              <a:t>Hawkins</a:t>
            </a:r>
            <a:r>
              <a:rPr lang="nb-NO" sz="1846" dirty="0">
                <a:latin typeface="+mj-lt"/>
              </a:rPr>
              <a:t>, N Dennison, G Goodman, S </a:t>
            </a:r>
            <a:r>
              <a:rPr lang="nb-NO" sz="1846" dirty="0" err="1">
                <a:latin typeface="+mj-lt"/>
              </a:rPr>
              <a:t>Hetherington</a:t>
            </a:r>
            <a:r>
              <a:rPr lang="nb-NO" sz="1846" dirty="0">
                <a:latin typeface="+mj-lt"/>
              </a:rPr>
              <a:t>,</a:t>
            </a:r>
          </a:p>
          <a:p>
            <a:pPr algn="ctr"/>
            <a:r>
              <a:rPr lang="nb-NO" sz="1846" dirty="0">
                <a:latin typeface="+mj-lt"/>
              </a:rPr>
              <a:t>S Llywelyn-Jones, K Ryder and AJ Smith</a:t>
            </a:r>
            <a:endParaRPr lang="nb-NO" sz="1662" baseline="30000" dirty="0">
              <a:latin typeface="+mj-lt"/>
            </a:endParaRPr>
          </a:p>
          <a:p>
            <a:pPr algn="ctr"/>
            <a:endParaRPr lang="nb-NO" sz="1846" dirty="0">
              <a:latin typeface="+mj-lt"/>
            </a:endParaRPr>
          </a:p>
        </p:txBody>
      </p:sp>
      <p:pic>
        <p:nvPicPr>
          <p:cNvPr id="3" name="Bilde 2" descr="Guidance paper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05" y="662583"/>
            <a:ext cx="2842518" cy="3829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36097" y="5723634"/>
            <a:ext cx="3844066" cy="65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n-US" sz="1662" dirty="0">
                <a:latin typeface="Arial" charset="0"/>
              </a:rPr>
              <a:t>Laboratory Animals, 45: 219-224, 2011</a:t>
            </a:r>
          </a:p>
          <a:p>
            <a:pPr algn="ctr" eaLnBrk="1" hangingPunct="1">
              <a:lnSpc>
                <a:spcPct val="110000"/>
              </a:lnSpc>
              <a:defRPr/>
            </a:pPr>
            <a:r>
              <a:rPr lang="en-US" sz="1662" b="1" dirty="0" err="1">
                <a:solidFill>
                  <a:srgbClr val="0000FF"/>
                </a:solidFill>
                <a:latin typeface="Arial" charset="0"/>
              </a:rPr>
              <a:t>norecopa.no</a:t>
            </a:r>
            <a:r>
              <a:rPr lang="en-US" sz="1662" b="1" dirty="0">
                <a:solidFill>
                  <a:srgbClr val="0000FF"/>
                </a:solidFill>
                <a:latin typeface="Arial" charset="0"/>
              </a:rPr>
              <a:t>/categories</a:t>
            </a:r>
          </a:p>
        </p:txBody>
      </p:sp>
      <p:pic>
        <p:nvPicPr>
          <p:cNvPr id="8" name="Picture 3" descr="logo-medstjerne-stor cop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352" y="105516"/>
            <a:ext cx="2713497" cy="66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760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U WG severity classification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30" y="1512169"/>
            <a:ext cx="2845945" cy="3717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kstSylinder 8"/>
          <p:cNvSpPr txBox="1"/>
          <p:nvPr/>
        </p:nvSpPr>
        <p:spPr>
          <a:xfrm>
            <a:off x="3728373" y="2886037"/>
            <a:ext cx="568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i="1" dirty="0" err="1">
                <a:latin typeface="Arial"/>
                <a:cs typeface="Arial"/>
              </a:rPr>
              <a:t>Expert Working Group report on severity classification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560512" y="576519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i="1" dirty="0">
                <a:solidFill>
                  <a:srgbClr val="0000FF"/>
                </a:solidFill>
                <a:latin typeface="Arial"/>
                <a:cs typeface="Arial"/>
              </a:rPr>
              <a:t>http://ec.europa.eu/environment/chemicals/lab_animals/pdf/report_ewg.pdf</a:t>
            </a:r>
          </a:p>
        </p:txBody>
      </p:sp>
      <p:pic>
        <p:nvPicPr>
          <p:cNvPr id="6" name="Bilde 5" descr="databases.tif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61" r="49097" b="48554"/>
          <a:stretch/>
        </p:blipFill>
        <p:spPr>
          <a:xfrm>
            <a:off x="5617181" y="548680"/>
            <a:ext cx="3152245" cy="9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97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06B4FF-5B83-264D-BBFA-570C3B0184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415"/>
            <a:ext cx="9906000" cy="30248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50BF0A-18E1-9441-8FEA-7D6296767B52}"/>
              </a:ext>
            </a:extLst>
          </p:cNvPr>
          <p:cNvSpPr/>
          <p:nvPr/>
        </p:nvSpPr>
        <p:spPr>
          <a:xfrm>
            <a:off x="7355896" y="1790786"/>
            <a:ext cx="529575" cy="4273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F940E-84A7-F64E-83D1-B565B430941A}"/>
              </a:ext>
            </a:extLst>
          </p:cNvPr>
          <p:cNvSpPr/>
          <p:nvPr/>
        </p:nvSpPr>
        <p:spPr>
          <a:xfrm>
            <a:off x="78658" y="2215318"/>
            <a:ext cx="9645445" cy="7048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487619-3F9E-3349-94E3-494DC74E8EA9}"/>
              </a:ext>
            </a:extLst>
          </p:cNvPr>
          <p:cNvCxnSpPr>
            <a:cxnSpLocks/>
          </p:cNvCxnSpPr>
          <p:nvPr/>
        </p:nvCxnSpPr>
        <p:spPr>
          <a:xfrm>
            <a:off x="7345849" y="2220913"/>
            <a:ext cx="521185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">
            <a:extLst>
              <a:ext uri="{FF2B5EF4-FFF2-40B4-BE49-F238E27FC236}">
                <a16:creationId xmlns:a16="http://schemas.microsoft.com/office/drawing/2014/main" id="{DF3C3893-48F2-A240-87B2-A1A73589D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72" y="3635946"/>
            <a:ext cx="4037028" cy="177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nn-NO" sz="2215" b="1" i="1" dirty="0" err="1">
                <a:latin typeface="Arial" charset="0"/>
              </a:rPr>
              <a:t>Newsletter</a:t>
            </a:r>
            <a:r>
              <a:rPr lang="nn-NO" sz="2215" b="1" i="1" dirty="0">
                <a:latin typeface="Arial" charset="0"/>
              </a:rPr>
              <a:t> 7-8 times a </a:t>
            </a:r>
            <a:r>
              <a:rPr lang="nn-NO" sz="2215" b="1" i="1" dirty="0" err="1">
                <a:latin typeface="Arial" charset="0"/>
              </a:rPr>
              <a:t>year</a:t>
            </a:r>
            <a:r>
              <a:rPr lang="nn-NO" sz="1846" dirty="0">
                <a:latin typeface="Arial" charset="0"/>
              </a:rPr>
              <a:t>  </a:t>
            </a:r>
          </a:p>
          <a:p>
            <a:pPr marL="342900" indent="-342900">
              <a:lnSpc>
                <a:spcPct val="110000"/>
              </a:lnSpc>
              <a:buFontTx/>
              <a:buChar char="-"/>
              <a:defRPr/>
            </a:pPr>
            <a:r>
              <a:rPr lang="nn-NO" sz="1846" dirty="0" err="1">
                <a:latin typeface="Arial" charset="0"/>
              </a:rPr>
              <a:t>something</a:t>
            </a:r>
            <a:r>
              <a:rPr lang="nn-NO" sz="1846" dirty="0">
                <a:latin typeface="Arial" charset="0"/>
              </a:rPr>
              <a:t> for </a:t>
            </a:r>
            <a:r>
              <a:rPr lang="nn-NO" sz="1846" dirty="0" err="1">
                <a:latin typeface="Arial" charset="0"/>
              </a:rPr>
              <a:t>you</a:t>
            </a:r>
            <a:r>
              <a:rPr lang="nn-NO" sz="1846" dirty="0">
                <a:latin typeface="Arial" charset="0"/>
              </a:rPr>
              <a:t>?</a:t>
            </a:r>
          </a:p>
          <a:p>
            <a:pPr marL="342900" indent="-342900">
              <a:lnSpc>
                <a:spcPct val="110000"/>
              </a:lnSpc>
              <a:buFontTx/>
              <a:buChar char="-"/>
              <a:defRPr/>
            </a:pPr>
            <a:r>
              <a:rPr lang="nn-NO" sz="1846" dirty="0" err="1">
                <a:latin typeface="Arial" charset="0"/>
              </a:rPr>
              <a:t>searchable</a:t>
            </a:r>
            <a:r>
              <a:rPr lang="nn-NO" sz="1846" dirty="0">
                <a:latin typeface="Arial" charset="0"/>
              </a:rPr>
              <a:t> </a:t>
            </a:r>
            <a:r>
              <a:rPr lang="nn-NO" sz="1846" dirty="0" err="1">
                <a:latin typeface="Arial" charset="0"/>
              </a:rPr>
              <a:t>archive</a:t>
            </a:r>
            <a:r>
              <a:rPr lang="nn-NO" sz="1846" dirty="0">
                <a:latin typeface="Arial" charset="0"/>
              </a:rPr>
              <a:t> </a:t>
            </a:r>
            <a:r>
              <a:rPr lang="nn-NO" sz="1846" dirty="0" err="1">
                <a:latin typeface="Arial" charset="0"/>
              </a:rPr>
              <a:t>of</a:t>
            </a:r>
            <a:r>
              <a:rPr lang="nn-NO" sz="1846" dirty="0">
                <a:latin typeface="Arial" charset="0"/>
              </a:rPr>
              <a:t> all</a:t>
            </a:r>
          </a:p>
          <a:p>
            <a:pPr marL="342900" indent="-342900">
              <a:lnSpc>
                <a:spcPct val="110000"/>
              </a:lnSpc>
              <a:buFontTx/>
              <a:buChar char="-"/>
              <a:defRPr/>
            </a:pPr>
            <a:endParaRPr lang="nn-NO" sz="1846" dirty="0">
              <a:latin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nn-NO" sz="2400" b="1" dirty="0" err="1">
                <a:solidFill>
                  <a:srgbClr val="0000FF"/>
                </a:solidFill>
                <a:latin typeface="Arial" charset="0"/>
              </a:rPr>
              <a:t>norecopa.no</a:t>
            </a:r>
            <a:r>
              <a:rPr lang="nn-NO" sz="2400" b="1" dirty="0">
                <a:solidFill>
                  <a:srgbClr val="0000FF"/>
                </a:solidFill>
                <a:latin typeface="Arial" charset="0"/>
              </a:rPr>
              <a:t>/</a:t>
            </a:r>
            <a:r>
              <a:rPr lang="nn-NO" sz="2400" b="1" dirty="0" err="1">
                <a:solidFill>
                  <a:srgbClr val="0000FF"/>
                </a:solidFill>
                <a:latin typeface="Arial" charset="0"/>
              </a:rPr>
              <a:t>news</a:t>
            </a:r>
            <a:endParaRPr lang="nn-NO" sz="28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C3F73E-BE98-7B46-B1D0-EA6F554189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799" y="3335667"/>
            <a:ext cx="5575129" cy="292073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2AF433F-49C6-2044-955C-C603EDE8E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960" y="3340004"/>
            <a:ext cx="1435040" cy="1028796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76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F000DA-B0A9-BB4B-B832-CB07257F5CCC}"/>
              </a:ext>
            </a:extLst>
          </p:cNvPr>
          <p:cNvCxnSpPr>
            <a:cxnSpLocks/>
          </p:cNvCxnSpPr>
          <p:nvPr/>
        </p:nvCxnSpPr>
        <p:spPr>
          <a:xfrm flipH="1">
            <a:off x="3276601" y="3949700"/>
            <a:ext cx="4800599" cy="43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8D8062D2-EE86-4841-8076-DDA6A3320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60" y="1943004"/>
            <a:ext cx="1435040" cy="1028796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76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C65D72A-047C-EA4D-9487-F50CA62F2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60" y="1955704"/>
            <a:ext cx="1435040" cy="1028796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76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5C21D6A-15FC-9749-AEA5-50AD5499E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60" y="1968404"/>
            <a:ext cx="1435040" cy="1028796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760"/>
          </a:p>
        </p:txBody>
      </p:sp>
    </p:spTree>
    <p:extLst>
      <p:ext uri="{BB962C8B-B14F-4D97-AF65-F5344CB8AC3E}">
        <p14:creationId xmlns:p14="http://schemas.microsoft.com/office/powerpoint/2010/main" val="18989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5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487619-3F9E-3349-94E3-494DC74E8EA9}"/>
              </a:ext>
            </a:extLst>
          </p:cNvPr>
          <p:cNvCxnSpPr>
            <a:cxnSpLocks/>
          </p:cNvCxnSpPr>
          <p:nvPr/>
        </p:nvCxnSpPr>
        <p:spPr>
          <a:xfrm>
            <a:off x="7345849" y="2220913"/>
            <a:ext cx="521185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">
            <a:extLst>
              <a:ext uri="{FF2B5EF4-FFF2-40B4-BE49-F238E27FC236}">
                <a16:creationId xmlns:a16="http://schemas.microsoft.com/office/drawing/2014/main" id="{DF3C3893-48F2-A240-87B2-A1A73589D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72" y="105346"/>
            <a:ext cx="4037028" cy="8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nn-NO" sz="2215" b="1" i="1" dirty="0" err="1">
                <a:latin typeface="Arial" charset="0"/>
              </a:rPr>
              <a:t>Newsletter</a:t>
            </a:r>
            <a:r>
              <a:rPr lang="nn-NO" sz="2215" b="1" i="1" dirty="0">
                <a:latin typeface="Arial" charset="0"/>
              </a:rPr>
              <a:t> 7-8 times a </a:t>
            </a:r>
            <a:r>
              <a:rPr lang="nn-NO" sz="2215" b="1" i="1" dirty="0" err="1">
                <a:latin typeface="Arial" charset="0"/>
              </a:rPr>
              <a:t>year</a:t>
            </a:r>
            <a:r>
              <a:rPr lang="nn-NO" sz="1846" dirty="0">
                <a:latin typeface="Arial" charset="0"/>
              </a:rPr>
              <a:t> </a:t>
            </a:r>
            <a:r>
              <a:rPr lang="nn-NO" sz="2400" b="1" dirty="0" err="1">
                <a:solidFill>
                  <a:srgbClr val="0000FF"/>
                </a:solidFill>
                <a:latin typeface="Arial" charset="0"/>
              </a:rPr>
              <a:t>norecopa.no</a:t>
            </a:r>
            <a:r>
              <a:rPr lang="nn-NO" sz="2400" b="1" dirty="0">
                <a:solidFill>
                  <a:srgbClr val="0000FF"/>
                </a:solidFill>
                <a:latin typeface="Arial" charset="0"/>
              </a:rPr>
              <a:t>/</a:t>
            </a:r>
            <a:r>
              <a:rPr lang="nn-NO" sz="2400" b="1" dirty="0" err="1">
                <a:solidFill>
                  <a:srgbClr val="0000FF"/>
                </a:solidFill>
                <a:latin typeface="Arial" charset="0"/>
              </a:rPr>
              <a:t>news</a:t>
            </a:r>
            <a:endParaRPr lang="nn-NO" sz="28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10B957-6AB6-7A49-8AA1-4DFB387E0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00" y="1045350"/>
            <a:ext cx="5486400" cy="2654300"/>
          </a:xfrm>
          <a:prstGeom prst="rect">
            <a:avLst/>
          </a:prstGeom>
          <a:ln>
            <a:solidFill>
              <a:srgbClr val="1F3AF5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D055CB-170F-7A4F-8A8E-9F9AB3A45F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400" y="2217700"/>
            <a:ext cx="5359400" cy="2036800"/>
          </a:xfrm>
          <a:prstGeom prst="rect">
            <a:avLst/>
          </a:prstGeom>
          <a:ln>
            <a:solidFill>
              <a:srgbClr val="1F3AF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8F0B6-9906-B445-8DA7-A29482A0F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3009900"/>
            <a:ext cx="5359400" cy="2146300"/>
          </a:xfrm>
          <a:prstGeom prst="rect">
            <a:avLst/>
          </a:prstGeom>
          <a:ln>
            <a:solidFill>
              <a:srgbClr val="1F3AF5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9383C5-B4C9-DF46-9574-95F074A8BA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700" y="4279900"/>
            <a:ext cx="5702300" cy="2578100"/>
          </a:xfrm>
          <a:prstGeom prst="rect">
            <a:avLst/>
          </a:prstGeom>
          <a:ln>
            <a:solidFill>
              <a:srgbClr val="1F3AF5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CE769C-1CB2-A64B-8A02-D6951AA92729}"/>
              </a:ext>
            </a:extLst>
          </p:cNvPr>
          <p:cNvSpPr txBox="1"/>
          <p:nvPr/>
        </p:nvSpPr>
        <p:spPr>
          <a:xfrm>
            <a:off x="6957274" y="88900"/>
            <a:ext cx="2847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/>
              <a:t>3R initiatives worldwide</a:t>
            </a:r>
          </a:p>
          <a:p>
            <a:pPr algn="r"/>
            <a:r>
              <a:rPr lang="en-GB" dirty="0"/>
              <a:t>Update on </a:t>
            </a:r>
            <a:r>
              <a:rPr lang="en-GB" dirty="0" err="1"/>
              <a:t>Norecopa’s</a:t>
            </a:r>
            <a:r>
              <a:rPr lang="en-GB" dirty="0"/>
              <a:t> work</a:t>
            </a:r>
          </a:p>
          <a:p>
            <a:pPr algn="r"/>
            <a:r>
              <a:rPr lang="en-GB" dirty="0"/>
              <a:t>News from 3R research</a:t>
            </a:r>
          </a:p>
          <a:p>
            <a:pPr algn="r"/>
            <a:r>
              <a:rPr lang="en-GB" dirty="0"/>
              <a:t>Food for thought</a:t>
            </a:r>
          </a:p>
        </p:txBody>
      </p:sp>
    </p:spTree>
    <p:extLst>
      <p:ext uri="{BB962C8B-B14F-4D97-AF65-F5344CB8AC3E}">
        <p14:creationId xmlns:p14="http://schemas.microsoft.com/office/powerpoint/2010/main" val="130636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40" name="Rectangle 4"/>
          <p:cNvSpPr>
            <a:spLocks noChangeArrowheads="1"/>
          </p:cNvSpPr>
          <p:nvPr/>
        </p:nvSpPr>
        <p:spPr bwMode="auto">
          <a:xfrm>
            <a:off x="920553" y="1093194"/>
            <a:ext cx="2192338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/>
          </a:p>
        </p:txBody>
      </p:sp>
      <p:sp>
        <p:nvSpPr>
          <p:cNvPr id="859141" name="Rectangle 5"/>
          <p:cNvSpPr>
            <a:spLocks noChangeArrowheads="1"/>
          </p:cNvSpPr>
          <p:nvPr/>
        </p:nvSpPr>
        <p:spPr bwMode="auto">
          <a:xfrm>
            <a:off x="2809877" y="2135162"/>
            <a:ext cx="218281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/>
          </a:p>
        </p:txBody>
      </p:sp>
      <p:sp>
        <p:nvSpPr>
          <p:cNvPr id="859142" name="Rectangle 6"/>
          <p:cNvSpPr>
            <a:spLocks noChangeArrowheads="1"/>
          </p:cNvSpPr>
          <p:nvPr/>
        </p:nvSpPr>
        <p:spPr bwMode="auto">
          <a:xfrm>
            <a:off x="2366964" y="2006574"/>
            <a:ext cx="272415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/>
          </a:p>
        </p:txBody>
      </p:sp>
      <p:sp>
        <p:nvSpPr>
          <p:cNvPr id="859143" name="Oval 7"/>
          <p:cNvSpPr>
            <a:spLocks noChangeArrowheads="1"/>
          </p:cNvSpPr>
          <p:nvPr/>
        </p:nvSpPr>
        <p:spPr bwMode="auto">
          <a:xfrm>
            <a:off x="4271493" y="3120878"/>
            <a:ext cx="2625725" cy="2320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/>
          </a:p>
        </p:txBody>
      </p:sp>
      <p:grpSp>
        <p:nvGrpSpPr>
          <p:cNvPr id="112647" name="Group 9"/>
          <p:cNvGrpSpPr>
            <a:grpSpLocks noChangeAspect="1"/>
          </p:cNvGrpSpPr>
          <p:nvPr/>
        </p:nvGrpSpPr>
        <p:grpSpPr bwMode="auto">
          <a:xfrm>
            <a:off x="838200" y="1247751"/>
            <a:ext cx="8229600" cy="4525963"/>
            <a:chOff x="288" y="1008"/>
            <a:chExt cx="5184" cy="2851"/>
          </a:xfrm>
        </p:grpSpPr>
        <p:sp>
          <p:nvSpPr>
            <p:cNvPr id="112651" name="AutoShape 10"/>
            <p:cNvSpPr>
              <a:spLocks noChangeAspect="1" noChangeArrowheads="1" noTextEdit="1"/>
            </p:cNvSpPr>
            <p:nvPr/>
          </p:nvSpPr>
          <p:spPr bwMode="auto">
            <a:xfrm>
              <a:off x="288" y="1008"/>
              <a:ext cx="5184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3824113" y="3845199"/>
            <a:ext cx="1223962" cy="2011363"/>
            <a:chOff x="622" y="1565"/>
            <a:chExt cx="771" cy="1267"/>
          </a:xfrm>
        </p:grpSpPr>
        <p:sp>
          <p:nvSpPr>
            <p:cNvPr id="15" name="Puzzle4"/>
            <p:cNvSpPr>
              <a:spLocks noChangeAspect="1" noEditPoints="1" noChangeArrowheads="1"/>
            </p:cNvSpPr>
            <p:nvPr/>
          </p:nvSpPr>
          <p:spPr bwMode="auto">
            <a:xfrm>
              <a:off x="622" y="1565"/>
              <a:ext cx="771" cy="12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3 w 21600"/>
                <a:gd name="T25" fmla="*/ 5660 h 21600"/>
                <a:gd name="T26" fmla="*/ 20199 w 21600"/>
                <a:gd name="T27" fmla="*/ 1597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Text Box 5"/>
            <p:cNvSpPr txBox="1">
              <a:spLocks noChangeAspect="1" noChangeArrowheads="1"/>
            </p:cNvSpPr>
            <p:nvPr/>
          </p:nvSpPr>
          <p:spPr bwMode="auto">
            <a:xfrm>
              <a:off x="697" y="1873"/>
              <a:ext cx="62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fr-BE" sz="1600" b="1" dirty="0">
                  <a:solidFill>
                    <a:srgbClr val="0000FF"/>
                  </a:solidFill>
                  <a:latin typeface="Arial" charset="0"/>
                </a:rPr>
                <a:t>Industry</a:t>
              </a:r>
              <a:endParaRPr lang="en-GB" sz="1600" b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4919490" y="2605361"/>
            <a:ext cx="1393827" cy="1727200"/>
            <a:chOff x="1312" y="784"/>
            <a:chExt cx="878" cy="1088"/>
          </a:xfrm>
        </p:grpSpPr>
        <p:sp>
          <p:nvSpPr>
            <p:cNvPr id="18" name="Puzzle3"/>
            <p:cNvSpPr>
              <a:spLocks noChangeAspect="1" noEditPoints="1" noChangeArrowheads="1"/>
            </p:cNvSpPr>
            <p:nvPr/>
          </p:nvSpPr>
          <p:spPr bwMode="auto">
            <a:xfrm>
              <a:off x="1351" y="784"/>
              <a:ext cx="802" cy="10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2 w 21600"/>
                <a:gd name="T25" fmla="*/ 7723 h 21600"/>
                <a:gd name="T26" fmla="*/ 19149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Text Box 8"/>
            <p:cNvSpPr txBox="1">
              <a:spLocks noChangeAspect="1" noChangeArrowheads="1"/>
            </p:cNvSpPr>
            <p:nvPr/>
          </p:nvSpPr>
          <p:spPr bwMode="auto">
            <a:xfrm>
              <a:off x="1312" y="1180"/>
              <a:ext cx="87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fr-BE" sz="1600" b="1" dirty="0">
                  <a:solidFill>
                    <a:srgbClr val="0000FF"/>
                  </a:solidFill>
                  <a:latin typeface="Arial" charset="0"/>
                </a:rPr>
                <a:t>Government</a:t>
              </a:r>
              <a:endParaRPr lang="en-GB" sz="1600" b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3397077" y="3122885"/>
            <a:ext cx="2055813" cy="1198562"/>
            <a:chOff x="353" y="1110"/>
            <a:chExt cx="1295" cy="755"/>
          </a:xfrm>
        </p:grpSpPr>
        <p:sp>
          <p:nvSpPr>
            <p:cNvPr id="21" name="Puzzle1"/>
            <p:cNvSpPr>
              <a:spLocks noChangeAspect="1" noEditPoints="1" noChangeArrowheads="1"/>
            </p:cNvSpPr>
            <p:nvPr/>
          </p:nvSpPr>
          <p:spPr bwMode="auto">
            <a:xfrm>
              <a:off x="353" y="1110"/>
              <a:ext cx="1295" cy="7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8 w 21600"/>
                <a:gd name="T25" fmla="*/ 2575 h 21600"/>
                <a:gd name="T26" fmla="*/ 16129 w 21600"/>
                <a:gd name="T27" fmla="*/ 195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chemeClr val="folHlink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fr-BE" sz="2200">
                <a:solidFill>
                  <a:schemeClr val="bg2"/>
                </a:solidFill>
                <a:latin typeface="Times New Roman" charset="0"/>
              </a:endParaRPr>
            </a:p>
            <a:p>
              <a:pPr eaLnBrk="1" hangingPunct="1"/>
              <a:endParaRPr lang="en-GB" sz="2200">
                <a:solidFill>
                  <a:schemeClr val="bg2"/>
                </a:solidFill>
                <a:latin typeface="Times New Roman" charset="0"/>
              </a:endParaRPr>
            </a:p>
          </p:txBody>
        </p:sp>
        <p:sp>
          <p:nvSpPr>
            <p:cNvPr id="22" name="Text Box 11"/>
            <p:cNvSpPr txBox="1">
              <a:spLocks noChangeAspect="1" noChangeArrowheads="1"/>
            </p:cNvSpPr>
            <p:nvPr/>
          </p:nvSpPr>
          <p:spPr bwMode="auto">
            <a:xfrm>
              <a:off x="641" y="1381"/>
              <a:ext cx="69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fr-BE" sz="1600" b="1" dirty="0">
                  <a:solidFill>
                    <a:srgbClr val="0000FF"/>
                  </a:solidFill>
                  <a:latin typeface="Arial" charset="0"/>
                </a:rPr>
                <a:t>Research</a:t>
              </a:r>
              <a:endParaRPr lang="en-GB" sz="1600" b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sp>
        <p:nvSpPr>
          <p:cNvPr id="23" name="Puzzle2"/>
          <p:cNvSpPr>
            <a:spLocks noChangeAspect="1" noEditPoints="1" noChangeArrowheads="1"/>
          </p:cNvSpPr>
          <p:nvPr/>
        </p:nvSpPr>
        <p:spPr bwMode="auto">
          <a:xfrm>
            <a:off x="4616276" y="3845199"/>
            <a:ext cx="2030413" cy="15732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4" name="Text Box 13"/>
          <p:cNvSpPr txBox="1">
            <a:spLocks noChangeAspect="1" noChangeArrowheads="1"/>
          </p:cNvSpPr>
          <p:nvPr/>
        </p:nvSpPr>
        <p:spPr bwMode="auto">
          <a:xfrm>
            <a:off x="5206530" y="4272386"/>
            <a:ext cx="89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BE" sz="1600" b="1" dirty="0">
                <a:solidFill>
                  <a:srgbClr val="0000FF"/>
                </a:solidFill>
                <a:latin typeface="Arial" charset="0"/>
              </a:rPr>
              <a:t>Animal</a:t>
            </a:r>
          </a:p>
          <a:p>
            <a:pPr eaLnBrk="1" hangingPunct="1">
              <a:defRPr/>
            </a:pPr>
            <a:r>
              <a:rPr lang="fr-BE" sz="1600" b="1" dirty="0">
                <a:solidFill>
                  <a:srgbClr val="0000FF"/>
                </a:solidFill>
                <a:latin typeface="Arial" charset="0"/>
              </a:rPr>
              <a:t>welfare</a:t>
            </a:r>
            <a:endParaRPr lang="en-GB" sz="16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560513" y="764704"/>
            <a:ext cx="12394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i="1" dirty="0" err="1">
                <a:solidFill>
                  <a:srgbClr val="0000FF"/>
                </a:solidFill>
                <a:latin typeface="Arial" charset="0"/>
              </a:rPr>
              <a:t>ecopa.eu</a:t>
            </a:r>
            <a:endParaRPr lang="en-US" sz="2000" i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8" name="Rectangle 44"/>
          <p:cNvSpPr>
            <a:spLocks noChangeArrowheads="1"/>
          </p:cNvSpPr>
          <p:nvPr/>
        </p:nvSpPr>
        <p:spPr bwMode="auto">
          <a:xfrm>
            <a:off x="487114" y="231031"/>
            <a:ext cx="8642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i="1" u="sng" dirty="0">
                <a:latin typeface="Arial" charset="0"/>
              </a:rPr>
              <a:t>E</a:t>
            </a:r>
            <a:r>
              <a:rPr lang="en-US" i="1" dirty="0">
                <a:latin typeface="Arial" charset="0"/>
              </a:rPr>
              <a:t>uropean </a:t>
            </a:r>
            <a:r>
              <a:rPr lang="en-US" i="1" u="sng" dirty="0">
                <a:latin typeface="Arial" charset="0"/>
              </a:rPr>
              <a:t>Co</a:t>
            </a:r>
            <a:r>
              <a:rPr lang="en-US" i="1" dirty="0">
                <a:latin typeface="Arial" charset="0"/>
              </a:rPr>
              <a:t>nsensus-</a:t>
            </a:r>
            <a:r>
              <a:rPr lang="en-US" i="1" u="sng" dirty="0">
                <a:latin typeface="Arial" charset="0"/>
              </a:rPr>
              <a:t>P</a:t>
            </a:r>
            <a:r>
              <a:rPr lang="en-US" i="1" dirty="0">
                <a:latin typeface="Arial" charset="0"/>
              </a:rPr>
              <a:t>latform for </a:t>
            </a:r>
            <a:r>
              <a:rPr lang="en-US" i="1" u="sng" dirty="0">
                <a:latin typeface="Arial" charset="0"/>
              </a:rPr>
              <a:t>A</a:t>
            </a:r>
            <a:r>
              <a:rPr lang="en-US" i="1" dirty="0">
                <a:latin typeface="Arial" charset="0"/>
              </a:rPr>
              <a:t>lternatives</a:t>
            </a:r>
            <a:endParaRPr lang="en-US" i="1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9" name="Picture 2" descr="logo ecop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F"/>
              </a:clrFrom>
              <a:clrTo>
                <a:srgbClr val="F7F7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3160" y="680466"/>
            <a:ext cx="29987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44"/>
          <p:cNvSpPr>
            <a:spLocks noChangeArrowheads="1"/>
          </p:cNvSpPr>
          <p:nvPr/>
        </p:nvSpPr>
        <p:spPr bwMode="auto">
          <a:xfrm>
            <a:off x="639514" y="1286656"/>
            <a:ext cx="86423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defRPr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marL="342898" indent="-342898">
              <a:buFont typeface="Arial"/>
              <a:buChar char="•"/>
              <a:defRPr/>
            </a:pP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Recognises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National Consensus Platforms (NCPs) with 4 stakeholders equally represented:</a:t>
            </a:r>
          </a:p>
        </p:txBody>
      </p:sp>
    </p:spTree>
    <p:extLst>
      <p:ext uri="{BB962C8B-B14F-4D97-AF65-F5344CB8AC3E}">
        <p14:creationId xmlns:p14="http://schemas.microsoft.com/office/powerpoint/2010/main" val="12967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141" grpId="0"/>
      <p:bldP spid="859142" grpId="0"/>
      <p:bldP spid="859143" grpId="0"/>
      <p:bldP spid="23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6D51E1-B049-CF49-A7AB-B6D1AEE819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6380"/>
            <a:ext cx="9906000" cy="38381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50BF0A-18E1-9441-8FEA-7D6296767B52}"/>
              </a:ext>
            </a:extLst>
          </p:cNvPr>
          <p:cNvSpPr/>
          <p:nvPr/>
        </p:nvSpPr>
        <p:spPr>
          <a:xfrm>
            <a:off x="7886836" y="1790786"/>
            <a:ext cx="637732" cy="4273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F940E-84A7-F64E-83D1-B565B430941A}"/>
              </a:ext>
            </a:extLst>
          </p:cNvPr>
          <p:cNvSpPr/>
          <p:nvPr/>
        </p:nvSpPr>
        <p:spPr>
          <a:xfrm>
            <a:off x="78658" y="2215317"/>
            <a:ext cx="9645445" cy="14127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487619-3F9E-3349-94E3-494DC74E8EA9}"/>
              </a:ext>
            </a:extLst>
          </p:cNvPr>
          <p:cNvCxnSpPr>
            <a:cxnSpLocks/>
          </p:cNvCxnSpPr>
          <p:nvPr/>
        </p:nvCxnSpPr>
        <p:spPr>
          <a:xfrm>
            <a:off x="7876789" y="2220913"/>
            <a:ext cx="627628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760FB8E-6CA8-1F45-AC07-5EE9C37C8ACA}"/>
              </a:ext>
            </a:extLst>
          </p:cNvPr>
          <p:cNvSpPr txBox="1"/>
          <p:nvPr/>
        </p:nvSpPr>
        <p:spPr>
          <a:xfrm>
            <a:off x="2959100" y="3797300"/>
            <a:ext cx="4059445" cy="40011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</a:rPr>
              <a:t>Video:</a:t>
            </a:r>
            <a:r>
              <a:rPr lang="en-GB" sz="2000" dirty="0">
                <a:solidFill>
                  <a:srgbClr val="1F3AF5"/>
                </a:solidFill>
              </a:rPr>
              <a:t> https://</a:t>
            </a:r>
            <a:r>
              <a:rPr lang="en-GB" sz="2000" dirty="0" err="1">
                <a:solidFill>
                  <a:srgbClr val="1F3AF5"/>
                </a:solidFill>
              </a:rPr>
              <a:t>norecopa.no</a:t>
            </a:r>
            <a:r>
              <a:rPr lang="en-GB" sz="2000" dirty="0">
                <a:solidFill>
                  <a:srgbClr val="1F3AF5"/>
                </a:solidFill>
              </a:rPr>
              <a:t>/PREPARE</a:t>
            </a:r>
          </a:p>
        </p:txBody>
      </p:sp>
    </p:spTree>
    <p:extLst>
      <p:ext uri="{BB962C8B-B14F-4D97-AF65-F5344CB8AC3E}">
        <p14:creationId xmlns:p14="http://schemas.microsoft.com/office/powerpoint/2010/main" val="181357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591" y="5913438"/>
            <a:ext cx="5926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Two pages, translated into 16 languages so far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4E58CA-8FD7-764E-BDCD-06EFD64C91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364" y="101600"/>
            <a:ext cx="7334736" cy="55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2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0" y="2969137"/>
            <a:ext cx="6032500" cy="3023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3822" y="72528"/>
            <a:ext cx="2991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00FF"/>
                </a:solidFill>
              </a:rPr>
              <a:t>norecopa.no</a:t>
            </a:r>
            <a:r>
              <a:rPr lang="en-GB" sz="2400" dirty="0">
                <a:solidFill>
                  <a:srgbClr val="0000FF"/>
                </a:solidFill>
              </a:rPr>
              <a:t>/PREPARE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1900" y="5963926"/>
            <a:ext cx="76581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Links to quality guidelines worldwide on e.g. housing and husbandry, injection volumes, blood sampling, anaesthesia and analgesia, humane endpoints, experimental design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908300" y="4896023"/>
            <a:ext cx="3708400" cy="559027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35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499222" y="5473701"/>
            <a:ext cx="818779" cy="55880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096" y="520208"/>
            <a:ext cx="5935004" cy="25150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0400" y="1841500"/>
            <a:ext cx="3162300" cy="215900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7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89A982-400B-DA47-B16C-F736308963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281794"/>
            <a:ext cx="7924800" cy="5295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DDDEBC-F221-5B4D-8B59-BF1293AC68E4}"/>
              </a:ext>
            </a:extLst>
          </p:cNvPr>
          <p:cNvSpPr txBox="1"/>
          <p:nvPr/>
        </p:nvSpPr>
        <p:spPr>
          <a:xfrm>
            <a:off x="838201" y="424544"/>
            <a:ext cx="5259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0000FF"/>
                </a:solidFill>
              </a:rPr>
              <a:t>Even experienced pilots use checklists...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3B5D3-DFCD-2B4F-B279-3FCA0A241E96}"/>
              </a:ext>
            </a:extLst>
          </p:cNvPr>
          <p:cNvSpPr txBox="1"/>
          <p:nvPr/>
        </p:nvSpPr>
        <p:spPr>
          <a:xfrm>
            <a:off x="2917521" y="2908300"/>
            <a:ext cx="4254114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Presentation of PREPARE on</a:t>
            </a:r>
          </a:p>
          <a:p>
            <a:pPr algn="ctr"/>
            <a:r>
              <a:rPr lang="en-GB" sz="2800" dirty="0" err="1">
                <a:solidFill>
                  <a:srgbClr val="1F3AF5"/>
                </a:solidFill>
              </a:rPr>
              <a:t>norecopa.no</a:t>
            </a:r>
            <a:r>
              <a:rPr lang="en-GB" sz="2800" dirty="0">
                <a:solidFill>
                  <a:srgbClr val="1F3AF5"/>
                </a:solidFill>
              </a:rPr>
              <a:t>/PREPARE</a:t>
            </a:r>
          </a:p>
        </p:txBody>
      </p:sp>
    </p:spTree>
    <p:extLst>
      <p:ext uri="{BB962C8B-B14F-4D97-AF65-F5344CB8AC3E}">
        <p14:creationId xmlns:p14="http://schemas.microsoft.com/office/powerpoint/2010/main" val="4155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529" y="4147928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https://</a:t>
            </a:r>
            <a:r>
              <a:rPr lang="en-GB" sz="1000" dirty="0" err="1"/>
              <a:t>www.bls.gov</a:t>
            </a:r>
            <a:r>
              <a:rPr lang="en-GB" sz="1000" dirty="0"/>
              <a:t>/ooh/images/3077.jpg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40" y="371061"/>
            <a:ext cx="2640968" cy="3697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3868" y="6447184"/>
            <a:ext cx="1779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https://</a:t>
            </a:r>
            <a:r>
              <a:rPr lang="en-GB" sz="1000" dirty="0" err="1"/>
              <a:t>www.dreamstime.com</a:t>
            </a:r>
            <a:endParaRPr lang="en-GB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791" y="3584265"/>
            <a:ext cx="4227442" cy="28165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7C1944-9E74-594F-93ED-E3DA16DC393E}"/>
              </a:ext>
            </a:extLst>
          </p:cNvPr>
          <p:cNvSpPr txBox="1"/>
          <p:nvPr/>
        </p:nvSpPr>
        <p:spPr>
          <a:xfrm>
            <a:off x="3283688" y="1392866"/>
            <a:ext cx="1848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PREPARE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49BC6-5E1A-4447-B9D2-2FECF5963028}"/>
              </a:ext>
            </a:extLst>
          </p:cNvPr>
          <p:cNvSpPr txBox="1"/>
          <p:nvPr/>
        </p:nvSpPr>
        <p:spPr>
          <a:xfrm>
            <a:off x="6338776" y="2863704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ARRIVE</a:t>
            </a:r>
          </a:p>
        </p:txBody>
      </p:sp>
    </p:spTree>
    <p:extLst>
      <p:ext uri="{BB962C8B-B14F-4D97-AF65-F5344CB8AC3E}">
        <p14:creationId xmlns:p14="http://schemas.microsoft.com/office/powerpoint/2010/main" val="3369093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12A8B8-0980-5A47-BF84-FB27A527DF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4106"/>
            <a:ext cx="9906000" cy="61497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50BF0A-18E1-9441-8FEA-7D6296767B52}"/>
              </a:ext>
            </a:extLst>
          </p:cNvPr>
          <p:cNvSpPr/>
          <p:nvPr/>
        </p:nvSpPr>
        <p:spPr>
          <a:xfrm>
            <a:off x="8555431" y="1603974"/>
            <a:ext cx="637732" cy="4273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B79816-28A4-9343-8A96-547AA809DD03}"/>
              </a:ext>
            </a:extLst>
          </p:cNvPr>
          <p:cNvSpPr/>
          <p:nvPr/>
        </p:nvSpPr>
        <p:spPr>
          <a:xfrm>
            <a:off x="353961" y="5309420"/>
            <a:ext cx="9458632" cy="10137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999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B6AFA6-3721-9D41-9BFA-6A0DA36AF8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0612"/>
            <a:ext cx="9906000" cy="51367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50BF0A-18E1-9441-8FEA-7D6296767B52}"/>
              </a:ext>
            </a:extLst>
          </p:cNvPr>
          <p:cNvSpPr/>
          <p:nvPr/>
        </p:nvSpPr>
        <p:spPr>
          <a:xfrm>
            <a:off x="9066707" y="2095586"/>
            <a:ext cx="637732" cy="4273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0F940E-84A7-F64E-83D1-B565B430941A}"/>
              </a:ext>
            </a:extLst>
          </p:cNvPr>
          <p:cNvSpPr/>
          <p:nvPr/>
        </p:nvSpPr>
        <p:spPr>
          <a:xfrm>
            <a:off x="245806" y="5279924"/>
            <a:ext cx="6204155" cy="73742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350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091D09-544C-7C49-9814-3ABD25D599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1" y="2118167"/>
            <a:ext cx="8294698" cy="434548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B52840D-C564-1344-9D56-CD2371B43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909" y="3900668"/>
            <a:ext cx="1724629" cy="243069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76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AFECCF-3469-9E40-B0DC-9E560931E029}"/>
              </a:ext>
            </a:extLst>
          </p:cNvPr>
          <p:cNvSpPr txBox="1"/>
          <p:nvPr/>
        </p:nvSpPr>
        <p:spPr>
          <a:xfrm>
            <a:off x="5964745" y="1640150"/>
            <a:ext cx="187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Site map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D276C4-E9B0-A540-88FD-DA2F587AD97A}"/>
              </a:ext>
            </a:extLst>
          </p:cNvPr>
          <p:cNvCxnSpPr>
            <a:cxnSpLocks/>
            <a:stCxn id="5" idx="1"/>
          </p:cNvCxnSpPr>
          <p:nvPr/>
        </p:nvCxnSpPr>
        <p:spPr>
          <a:xfrm flipV="1">
            <a:off x="4500475" y="1907458"/>
            <a:ext cx="1487370" cy="20288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4">
            <a:extLst>
              <a:ext uri="{FF2B5EF4-FFF2-40B4-BE49-F238E27FC236}">
                <a16:creationId xmlns:a16="http://schemas.microsoft.com/office/drawing/2014/main" id="{A0D619D0-7CAA-8749-92EA-FA073E0F13E5}"/>
              </a:ext>
            </a:extLst>
          </p:cNvPr>
          <p:cNvSpPr txBox="1"/>
          <p:nvPr/>
        </p:nvSpPr>
        <p:spPr>
          <a:xfrm>
            <a:off x="3641273" y="5545138"/>
            <a:ext cx="249282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cs typeface="Arial"/>
              </a:rPr>
              <a:t>norecopa.no</a:t>
            </a:r>
            <a:r>
              <a:rPr lang="en-US" sz="2400" b="1" dirty="0">
                <a:solidFill>
                  <a:srgbClr val="0000FF"/>
                </a:solidFill>
                <a:cs typeface="Arial"/>
              </a:rPr>
              <a:t>/info</a:t>
            </a:r>
            <a:endParaRPr lang="en-US" sz="2400" b="1" i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11B179-B028-7C44-B22C-3B3A17DC5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817" y="5406310"/>
            <a:ext cx="4353704" cy="744124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13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F95D6-0FD3-BF4E-AE22-E475AF016602}"/>
              </a:ext>
            </a:extLst>
          </p:cNvPr>
          <p:cNvSpPr txBox="1"/>
          <p:nvPr/>
        </p:nvSpPr>
        <p:spPr>
          <a:xfrm>
            <a:off x="1371600" y="279400"/>
            <a:ext cx="27427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i="1" dirty="0"/>
              <a:t>or follow the breadcrumbs: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81E02C5-E878-9B48-9124-6D1F3264D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350" y="236538"/>
            <a:ext cx="4152900" cy="4572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72BD86-3AF4-5F42-9DBD-B601458A18C6}"/>
              </a:ext>
            </a:extLst>
          </p:cNvPr>
          <p:cNvCxnSpPr>
            <a:cxnSpLocks/>
          </p:cNvCxnSpPr>
          <p:nvPr/>
        </p:nvCxnSpPr>
        <p:spPr>
          <a:xfrm>
            <a:off x="6883400" y="584200"/>
            <a:ext cx="203200" cy="419100"/>
          </a:xfrm>
          <a:prstGeom prst="line">
            <a:avLst/>
          </a:prstGeom>
          <a:ln w="53975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58117F-EB23-C142-B333-1BCB6A2E8EB8}"/>
              </a:ext>
            </a:extLst>
          </p:cNvPr>
          <p:cNvCxnSpPr>
            <a:cxnSpLocks/>
          </p:cNvCxnSpPr>
          <p:nvPr/>
        </p:nvCxnSpPr>
        <p:spPr>
          <a:xfrm>
            <a:off x="5295900" y="584200"/>
            <a:ext cx="203200" cy="419100"/>
          </a:xfrm>
          <a:prstGeom prst="line">
            <a:avLst/>
          </a:prstGeom>
          <a:ln w="53975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8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392E4-5FFA-B040-8C25-2E3C737E1C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893" y="0"/>
            <a:ext cx="5632213" cy="6858000"/>
          </a:xfrm>
          <a:prstGeom prst="rect">
            <a:avLst/>
          </a:prstGeom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2CB3A556-5701-CB48-81D3-3E74CB261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485" y="5833733"/>
            <a:ext cx="2764618" cy="1496213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760"/>
          </a:p>
        </p:txBody>
      </p:sp>
    </p:spTree>
    <p:extLst>
      <p:ext uri="{BB962C8B-B14F-4D97-AF65-F5344CB8AC3E}">
        <p14:creationId xmlns:p14="http://schemas.microsoft.com/office/powerpoint/2010/main" val="2497224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AF0819-153B-3648-B3FF-EE3E27C94F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52" y="2072274"/>
            <a:ext cx="8670296" cy="4542251"/>
          </a:xfrm>
          <a:prstGeom prst="rect">
            <a:avLst/>
          </a:prstGeom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2CB3A556-5701-CB48-81D3-3E74CB261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023" y="2613671"/>
            <a:ext cx="2516353" cy="417107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76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CF562-79FC-6C42-91FF-903E2B1DF8CE}"/>
              </a:ext>
            </a:extLst>
          </p:cNvPr>
          <p:cNvSpPr txBox="1"/>
          <p:nvPr/>
        </p:nvSpPr>
        <p:spPr>
          <a:xfrm>
            <a:off x="3156158" y="5683046"/>
            <a:ext cx="36149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adrian.smith@norecopa.no</a:t>
            </a:r>
            <a:endParaRPr lang="en-GB" sz="2400" dirty="0"/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CE79D7AD-23C1-2940-BF27-B330DD8B7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9" y="3045471"/>
            <a:ext cx="1795462" cy="1310629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760"/>
          </a:p>
        </p:txBody>
      </p:sp>
    </p:spTree>
    <p:extLst>
      <p:ext uri="{BB962C8B-B14F-4D97-AF65-F5344CB8AC3E}">
        <p14:creationId xmlns:p14="http://schemas.microsoft.com/office/powerpoint/2010/main" val="26398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7479" y="3549701"/>
            <a:ext cx="2156619" cy="2674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38" b="1" dirty="0" err="1">
                <a:solidFill>
                  <a:srgbClr val="0000FF"/>
                </a:solidFill>
              </a:rPr>
              <a:t>norecopa.no</a:t>
            </a:r>
            <a:r>
              <a:rPr lang="en-GB" sz="1138" b="1" dirty="0">
                <a:solidFill>
                  <a:srgbClr val="0000FF"/>
                </a:solidFill>
              </a:rPr>
              <a:t>/NORINA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1652" y="1082614"/>
            <a:ext cx="1260815" cy="114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  <p:sp>
        <p:nvSpPr>
          <p:cNvPr id="27" name="Rectangle 26"/>
          <p:cNvSpPr/>
          <p:nvPr/>
        </p:nvSpPr>
        <p:spPr>
          <a:xfrm>
            <a:off x="3726708" y="3507520"/>
            <a:ext cx="1454944" cy="297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3AD6B0-80EB-B745-95AF-B407825937A7}"/>
              </a:ext>
            </a:extLst>
          </p:cNvPr>
          <p:cNvSpPr txBox="1"/>
          <p:nvPr/>
        </p:nvSpPr>
        <p:spPr>
          <a:xfrm>
            <a:off x="2146255" y="5662124"/>
            <a:ext cx="7027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Zero tolerance of dead links</a:t>
            </a:r>
            <a:r>
              <a:rPr lang="en-GB" dirty="0"/>
              <a:t> (404-errors)</a:t>
            </a:r>
          </a:p>
          <a:p>
            <a:endParaRPr lang="en-GB" b="1" dirty="0"/>
          </a:p>
          <a:p>
            <a:r>
              <a:rPr lang="en-GB" b="1" dirty="0"/>
              <a:t>Do I have to make new bookmarks for your webpages? No!</a:t>
            </a:r>
            <a:endParaRPr lang="en-GB" dirty="0"/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85939D92-77C6-4B47-B6BE-DE26D04E8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24" y="90402"/>
            <a:ext cx="4185037" cy="4329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nb-NO" sz="2000" b="1" i="1" dirty="0" err="1"/>
              <a:t>Confused</a:t>
            </a:r>
            <a:r>
              <a:rPr lang="nb-NO" sz="2000" b="1" i="1" dirty="0"/>
              <a:t> by all </a:t>
            </a:r>
            <a:r>
              <a:rPr lang="nb-NO" sz="2000" b="1" i="1" dirty="0" err="1"/>
              <a:t>the</a:t>
            </a:r>
            <a:r>
              <a:rPr lang="nb-NO" sz="2000" b="1" i="1" dirty="0"/>
              <a:t> </a:t>
            </a:r>
            <a:r>
              <a:rPr lang="nb-NO" sz="2000" b="1" i="1" dirty="0" err="1"/>
              <a:t>names</a:t>
            </a:r>
            <a:r>
              <a:rPr lang="nb-NO" sz="2000" b="1" i="1" dirty="0"/>
              <a:t>?</a:t>
            </a:r>
            <a:endParaRPr lang="nb-NO" sz="2000" i="1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b-NO" b="1" dirty="0"/>
              <a:t>NORINA</a:t>
            </a:r>
            <a:r>
              <a:rPr lang="nb-NO" dirty="0"/>
              <a:t> – </a:t>
            </a:r>
            <a:r>
              <a:rPr lang="nb-NO" dirty="0" err="1"/>
              <a:t>established</a:t>
            </a:r>
            <a:r>
              <a:rPr lang="nb-NO" dirty="0"/>
              <a:t> 1991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b-NO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b-NO" b="1" dirty="0" err="1"/>
              <a:t>TextBase</a:t>
            </a:r>
            <a:endParaRPr lang="nb-NO" b="1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b-NO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b-NO" b="1" dirty="0"/>
              <a:t>3R Guide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b-NO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b-NO" b="1" dirty="0"/>
              <a:t>Classic AVs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nb-NO" dirty="0"/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nb-NO" b="1" dirty="0" err="1"/>
              <a:t>Oslovet</a:t>
            </a:r>
            <a:endParaRPr lang="nb-NO" b="1" dirty="0"/>
          </a:p>
        </p:txBody>
      </p:sp>
      <p:pic>
        <p:nvPicPr>
          <p:cNvPr id="53" name="Bilde 18" descr="film.png">
            <a:extLst>
              <a:ext uri="{FF2B5EF4-FFF2-40B4-BE49-F238E27FC236}">
                <a16:creationId xmlns:a16="http://schemas.microsoft.com/office/drawing/2014/main" id="{09D59BAF-8FFD-FD46-B7C4-C86DD098E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203200"/>
            <a:ext cx="1516998" cy="828000"/>
          </a:xfrm>
          <a:prstGeom prst="rect">
            <a:avLst/>
          </a:prstGeom>
        </p:spPr>
      </p:pic>
      <p:pic>
        <p:nvPicPr>
          <p:cNvPr id="54" name="Bilde 19" descr="nerve.png">
            <a:extLst>
              <a:ext uri="{FF2B5EF4-FFF2-40B4-BE49-F238E27FC236}">
                <a16:creationId xmlns:a16="http://schemas.microsoft.com/office/drawing/2014/main" id="{F6BA6F47-AF7E-0340-90EF-A3A066EF8C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329" y="214679"/>
            <a:ext cx="1081901" cy="828000"/>
          </a:xfrm>
          <a:prstGeom prst="rect">
            <a:avLst/>
          </a:prstGeom>
        </p:spPr>
      </p:pic>
      <p:pic>
        <p:nvPicPr>
          <p:cNvPr id="55" name="Bilde 20" descr="Jerry K-9 CPR Mannikin.jpg">
            <a:extLst>
              <a:ext uri="{FF2B5EF4-FFF2-40B4-BE49-F238E27FC236}">
                <a16:creationId xmlns:a16="http://schemas.microsoft.com/office/drawing/2014/main" id="{0DDD0288-EC0D-244E-8AE7-280C34003A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025" y="233481"/>
            <a:ext cx="1239545" cy="828000"/>
          </a:xfrm>
          <a:prstGeom prst="rect">
            <a:avLst/>
          </a:prstGeom>
        </p:spPr>
      </p:pic>
      <p:pic>
        <p:nvPicPr>
          <p:cNvPr id="57" name="Bilde 14" descr="Pain Management in Animals.jpg">
            <a:extLst>
              <a:ext uri="{FF2B5EF4-FFF2-40B4-BE49-F238E27FC236}">
                <a16:creationId xmlns:a16="http://schemas.microsoft.com/office/drawing/2014/main" id="{82464267-FA3F-224E-AF23-DD5D2463C1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655" y="1251248"/>
            <a:ext cx="636698" cy="972000"/>
          </a:xfrm>
          <a:prstGeom prst="rect">
            <a:avLst/>
          </a:prstGeom>
        </p:spPr>
      </p:pic>
      <p:pic>
        <p:nvPicPr>
          <p:cNvPr id="58" name="Bilde 16" descr="BSAVA Manaual of Rabbit Medicine.jpg">
            <a:extLst>
              <a:ext uri="{FF2B5EF4-FFF2-40B4-BE49-F238E27FC236}">
                <a16:creationId xmlns:a16="http://schemas.microsoft.com/office/drawing/2014/main" id="{AE7F53B5-E340-2A4F-AC88-4ED40E423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284" y="1267457"/>
            <a:ext cx="687357" cy="972000"/>
          </a:xfrm>
          <a:prstGeom prst="rect">
            <a:avLst/>
          </a:prstGeom>
        </p:spPr>
      </p:pic>
      <p:pic>
        <p:nvPicPr>
          <p:cNvPr id="59" name="Bilde 17" descr="Housing and care of Zebrafish 8275(1).jpg">
            <a:extLst>
              <a:ext uri="{FF2B5EF4-FFF2-40B4-BE49-F238E27FC236}">
                <a16:creationId xmlns:a16="http://schemas.microsoft.com/office/drawing/2014/main" id="{2EA359E5-8339-2F4B-AA7F-E6F395F0FA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968" y="1270900"/>
            <a:ext cx="719298" cy="9720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EBEAA74-A939-2147-A31B-0E0A64DB4522}"/>
              </a:ext>
            </a:extLst>
          </p:cNvPr>
          <p:cNvSpPr txBox="1"/>
          <p:nvPr/>
        </p:nvSpPr>
        <p:spPr>
          <a:xfrm>
            <a:off x="4813255" y="2512524"/>
            <a:ext cx="521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Guidelines, databases, information centres etc.</a:t>
            </a:r>
            <a:endParaRPr lang="en-GB" sz="14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E44F44B-C704-9042-B424-C8647F657BFF}"/>
              </a:ext>
            </a:extLst>
          </p:cNvPr>
          <p:cNvSpPr txBox="1"/>
          <p:nvPr/>
        </p:nvSpPr>
        <p:spPr>
          <a:xfrm>
            <a:off x="4813255" y="3261824"/>
            <a:ext cx="488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subset of NORINA (items using old technology)</a:t>
            </a:r>
            <a:endParaRPr lang="en-GB" sz="14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F7B851E-DE14-BA40-8AA7-579A2CF69338}"/>
              </a:ext>
            </a:extLst>
          </p:cNvPr>
          <p:cNvSpPr txBox="1"/>
          <p:nvPr/>
        </p:nvSpPr>
        <p:spPr>
          <a:xfrm>
            <a:off x="4813255" y="4074624"/>
            <a:ext cx="40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Oslo Veterinary School</a:t>
            </a:r>
            <a:endParaRPr lang="en-GB" sz="14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F7A52AF-0F8E-AD4A-89E9-D93B5040B375}"/>
              </a:ext>
            </a:extLst>
          </p:cNvPr>
          <p:cNvSpPr txBox="1"/>
          <p:nvPr/>
        </p:nvSpPr>
        <p:spPr>
          <a:xfrm>
            <a:off x="1193800" y="4874724"/>
            <a:ext cx="7518400" cy="41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nb-NO" sz="2000" b="1" dirty="0">
                <a:solidFill>
                  <a:srgbClr val="1F3AF5"/>
                </a:solidFill>
              </a:rPr>
              <a:t>One </a:t>
            </a:r>
            <a:r>
              <a:rPr lang="nb-NO" sz="2000" b="1" dirty="0" err="1">
                <a:solidFill>
                  <a:srgbClr val="1F3AF5"/>
                </a:solidFill>
              </a:rPr>
              <a:t>site</a:t>
            </a:r>
            <a:r>
              <a:rPr lang="nb-NO" sz="2000" b="1" dirty="0">
                <a:solidFill>
                  <a:srgbClr val="1F3AF5"/>
                </a:solidFill>
              </a:rPr>
              <a:t> to </a:t>
            </a:r>
            <a:r>
              <a:rPr lang="nb-NO" sz="2000" b="1" dirty="0" err="1">
                <a:solidFill>
                  <a:srgbClr val="1F3AF5"/>
                </a:solidFill>
              </a:rPr>
              <a:t>unite</a:t>
            </a:r>
            <a:r>
              <a:rPr lang="nb-NO" sz="2000" b="1" dirty="0">
                <a:solidFill>
                  <a:srgbClr val="1F3AF5"/>
                </a:solidFill>
              </a:rPr>
              <a:t> </a:t>
            </a:r>
            <a:r>
              <a:rPr lang="nb-NO" sz="2000" b="1" dirty="0" err="1">
                <a:solidFill>
                  <a:srgbClr val="1F3AF5"/>
                </a:solidFill>
              </a:rPr>
              <a:t>them</a:t>
            </a:r>
            <a:r>
              <a:rPr lang="nb-NO" sz="2000" b="1" dirty="0">
                <a:solidFill>
                  <a:srgbClr val="1F3AF5"/>
                </a:solidFill>
              </a:rPr>
              <a:t> all: </a:t>
            </a:r>
            <a:r>
              <a:rPr lang="nb-NO" sz="2000" b="1" dirty="0" err="1">
                <a:solidFill>
                  <a:srgbClr val="1F3AF5"/>
                </a:solidFill>
              </a:rPr>
              <a:t>Norecopa.no</a:t>
            </a:r>
            <a:r>
              <a:rPr lang="nb-NO" sz="2000" b="1" dirty="0">
                <a:solidFill>
                  <a:srgbClr val="1F3AF5"/>
                </a:solidFill>
              </a:rPr>
              <a:t> – </a:t>
            </a:r>
            <a:r>
              <a:rPr lang="nb-NO" sz="2000" b="1" dirty="0" err="1">
                <a:solidFill>
                  <a:srgbClr val="1F3AF5"/>
                </a:solidFill>
              </a:rPr>
              <a:t>established</a:t>
            </a:r>
            <a:r>
              <a:rPr lang="nb-NO" sz="2000" b="1" dirty="0">
                <a:solidFill>
                  <a:srgbClr val="1F3AF5"/>
                </a:solidFill>
              </a:rPr>
              <a:t> 2007</a:t>
            </a:r>
            <a:endParaRPr lang="nb-NO" sz="20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9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1" grpId="0"/>
      <p:bldP spid="62" grpId="0"/>
      <p:bldP spid="63" grpId="0"/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86" y="1553045"/>
            <a:ext cx="4468415" cy="33562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4584" y="4900316"/>
            <a:ext cx="44684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https://</a:t>
            </a:r>
            <a:r>
              <a:rPr lang="en-US" sz="800" dirty="0" err="1"/>
              <a:t>kmonadollaraday.files.wordpress.com</a:t>
            </a:r>
            <a:r>
              <a:rPr lang="en-US" sz="800" dirty="0"/>
              <a:t>/2011/03/information-</a:t>
            </a:r>
            <a:r>
              <a:rPr lang="en-US" sz="800" dirty="0" err="1"/>
              <a:t>silos.jpg</a:t>
            </a:r>
            <a:endParaRPr lang="en-US" sz="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2" b="100000" l="0" r="99670">
                        <a14:foregroundMark x1="2021" y1="56553" x2="2351" y2="96050"/>
                        <a14:foregroundMark x1="97196" y1="54937" x2="97196" y2="96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635" y="4178065"/>
            <a:ext cx="1906637" cy="437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2" b="100000" l="0" r="99670">
                        <a14:foregroundMark x1="2021" y1="56553" x2="2351" y2="96050"/>
                        <a14:foregroundMark x1="97196" y1="54937" x2="97196" y2="96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6997" y="2555871"/>
            <a:ext cx="1193897" cy="2742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2" b="100000" l="0" r="99670">
                        <a14:foregroundMark x1="2021" y1="56553" x2="2351" y2="96050"/>
                        <a14:foregroundMark x1="97196" y1="54937" x2="97196" y2="96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721" y="3563405"/>
            <a:ext cx="1895771" cy="4354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32" b="100000" l="0" r="99670">
                        <a14:foregroundMark x1="2021" y1="56553" x2="2351" y2="96050"/>
                        <a14:foregroundMark x1="97196" y1="54937" x2="97196" y2="96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441" y="1846679"/>
            <a:ext cx="1311859" cy="3013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79210" y="206480"/>
            <a:ext cx="830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Our vision:</a:t>
            </a:r>
          </a:p>
          <a:p>
            <a:r>
              <a:rPr lang="en-GB" b="1" i="1" dirty="0"/>
              <a:t>To aid dissemination of 3R resources between the different scientific fields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7305" y="1529179"/>
            <a:ext cx="285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There are lots of platforms...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68704" y="4699273"/>
            <a:ext cx="3475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0070C0"/>
                </a:solidFill>
              </a:rPr>
              <a:t>Norecopa</a:t>
            </a:r>
            <a:r>
              <a:rPr lang="en-GB" b="1" dirty="0">
                <a:solidFill>
                  <a:srgbClr val="0070C0"/>
                </a:solidFill>
              </a:rPr>
              <a:t> aims to be a fast train to global 3R resources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900" y="2103912"/>
            <a:ext cx="4191000" cy="235743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55399" y="6513300"/>
            <a:ext cx="29129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Photo: http://</a:t>
            </a:r>
            <a:r>
              <a:rPr lang="en-GB" sz="800" dirty="0" err="1"/>
              <a:t>www.bbc.com</a:t>
            </a:r>
            <a:r>
              <a:rPr lang="en-GB" sz="800" dirty="0"/>
              <a:t>/news/uk-england-london-35882068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1" y="5160970"/>
            <a:ext cx="2247900" cy="13689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20423" y="6596390"/>
            <a:ext cx="14718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http://</a:t>
            </a:r>
            <a:r>
              <a:rPr lang="en-GB" sz="800" dirty="0" err="1"/>
              <a:t>www.london-gifts.co.uk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4883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173341" y="721131"/>
            <a:ext cx="6814959" cy="361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215" b="1" dirty="0">
                <a:solidFill>
                  <a:srgbClr val="FF0000"/>
                </a:solidFill>
              </a:rPr>
              <a:t>Thanks to our main sponsors:</a:t>
            </a:r>
          </a:p>
          <a:p>
            <a:pPr eaLnBrk="1" hangingPunct="1"/>
            <a:endParaRPr lang="en-US" sz="1477" dirty="0">
              <a:solidFill>
                <a:srgbClr val="000000"/>
              </a:solidFill>
            </a:endParaRPr>
          </a:p>
          <a:p>
            <a:pPr marL="292190" indent="-292190">
              <a:buFont typeface="Arial"/>
              <a:buChar char="•"/>
            </a:pPr>
            <a:r>
              <a:rPr lang="en-US" sz="1477" dirty="0">
                <a:solidFill>
                  <a:srgbClr val="000000"/>
                </a:solidFill>
                <a:latin typeface="Arial" charset="0"/>
              </a:rPr>
              <a:t>Standing Committee on Business Affairs, Norwegian Parliament</a:t>
            </a:r>
          </a:p>
          <a:p>
            <a:pPr marL="292190" indent="-292190">
              <a:buFont typeface="Arial"/>
              <a:buChar char="•"/>
            </a:pPr>
            <a:r>
              <a:rPr lang="en-US" sz="1477" dirty="0">
                <a:solidFill>
                  <a:srgbClr val="000000"/>
                </a:solidFill>
                <a:latin typeface="Arial" charset="0"/>
              </a:rPr>
              <a:t>Norwegian Ministries of Agriculture and Fisheries</a:t>
            </a:r>
          </a:p>
          <a:p>
            <a:pPr marL="292190" indent="-292190">
              <a:buFont typeface="Arial"/>
              <a:buChar char="•"/>
            </a:pPr>
            <a:r>
              <a:rPr lang="en-US" sz="1477" dirty="0">
                <a:solidFill>
                  <a:srgbClr val="000000"/>
                </a:solidFill>
                <a:latin typeface="Arial" charset="0"/>
              </a:rPr>
              <a:t>Research Council of Norway</a:t>
            </a:r>
          </a:p>
          <a:p>
            <a:pPr marL="292190" indent="-292190">
              <a:buFont typeface="Arial"/>
              <a:buChar char="•"/>
            </a:pPr>
            <a:r>
              <a:rPr lang="en-US" sz="1477" dirty="0">
                <a:solidFill>
                  <a:srgbClr val="000000"/>
                </a:solidFill>
                <a:latin typeface="Arial" charset="0"/>
              </a:rPr>
              <a:t>Laboratory Animals Ltd.</a:t>
            </a:r>
          </a:p>
          <a:p>
            <a:pPr marL="292190" indent="-292190">
              <a:buFont typeface="Arial"/>
              <a:buChar char="•"/>
            </a:pPr>
            <a:r>
              <a:rPr lang="en-US" sz="1477" dirty="0">
                <a:latin typeface="Arial"/>
                <a:cs typeface="Arial"/>
              </a:rPr>
              <a:t>Nordic Society Against Painful Experiments (NSMSD)</a:t>
            </a:r>
          </a:p>
          <a:p>
            <a:pPr marL="292190" indent="-292190">
              <a:buFont typeface="Arial"/>
              <a:buChar char="•"/>
            </a:pPr>
            <a:r>
              <a:rPr lang="en-US" sz="1477" dirty="0">
                <a:solidFill>
                  <a:srgbClr val="000000"/>
                </a:solidFill>
                <a:latin typeface="Arial"/>
                <a:cs typeface="Arial"/>
              </a:rPr>
              <a:t>Norwegian Society for Protection of Animals (</a:t>
            </a:r>
            <a:r>
              <a:rPr lang="en-US" sz="1477" dirty="0" err="1">
                <a:solidFill>
                  <a:srgbClr val="000000"/>
                </a:solidFill>
                <a:latin typeface="Arial"/>
                <a:cs typeface="Arial"/>
              </a:rPr>
              <a:t>Dyrebeskyttelsen</a:t>
            </a:r>
            <a:r>
              <a:rPr lang="en-US" sz="1477" dirty="0">
                <a:solidFill>
                  <a:srgbClr val="000000"/>
                </a:solidFill>
                <a:latin typeface="Arial"/>
                <a:cs typeface="Arial"/>
              </a:rPr>
              <a:t> Norge)</a:t>
            </a:r>
          </a:p>
          <a:p>
            <a:pPr marL="292190" indent="-292190">
              <a:buFont typeface="Arial"/>
              <a:buChar char="•"/>
            </a:pPr>
            <a:r>
              <a:rPr lang="en-US" sz="1477" dirty="0">
                <a:solidFill>
                  <a:srgbClr val="000000"/>
                </a:solidFill>
                <a:latin typeface="Arial"/>
                <a:cs typeface="Arial"/>
              </a:rPr>
              <a:t>Novo Nordisk</a:t>
            </a:r>
          </a:p>
          <a:p>
            <a:pPr marL="292190" indent="-292190">
              <a:buFont typeface="Arial"/>
              <a:buChar char="•"/>
            </a:pPr>
            <a:r>
              <a:rPr lang="en-US" sz="1477" dirty="0">
                <a:solidFill>
                  <a:srgbClr val="000000"/>
                </a:solidFill>
                <a:latin typeface="Arial" charset="0"/>
              </a:rPr>
              <a:t>Scottish Accreditation Boa</a:t>
            </a:r>
            <a:r>
              <a:rPr lang="en-US" sz="1477" dirty="0">
                <a:solidFill>
                  <a:srgbClr val="000000"/>
                </a:solidFill>
                <a:latin typeface="Arial"/>
                <a:cs typeface="Arial"/>
              </a:rPr>
              <a:t>rd</a:t>
            </a:r>
          </a:p>
          <a:p>
            <a:pPr marL="292190" indent="-292190">
              <a:buFont typeface="Arial"/>
              <a:buChar char="•"/>
            </a:pPr>
            <a:r>
              <a:rPr lang="en-US" sz="1477" dirty="0" err="1">
                <a:solidFill>
                  <a:srgbClr val="000000"/>
                </a:solidFill>
                <a:latin typeface="Arial" charset="0"/>
              </a:rPr>
              <a:t>Stiansen</a:t>
            </a:r>
            <a:r>
              <a:rPr lang="en-US" sz="1477" dirty="0">
                <a:solidFill>
                  <a:srgbClr val="000000"/>
                </a:solidFill>
                <a:latin typeface="Arial" charset="0"/>
              </a:rPr>
              <a:t> Foundation</a:t>
            </a:r>
          </a:p>
          <a:p>
            <a:pPr marL="292190" indent="-292190">
              <a:buFont typeface="Arial"/>
              <a:buChar char="•"/>
            </a:pPr>
            <a:r>
              <a:rPr lang="en-US" sz="1477" dirty="0">
                <a:solidFill>
                  <a:srgbClr val="000000"/>
                </a:solidFill>
                <a:latin typeface="Arial" charset="0"/>
              </a:rPr>
              <a:t>Universities Federation for Animal Welfare (UFAW)</a:t>
            </a:r>
          </a:p>
          <a:p>
            <a:pPr marL="292190" indent="-292190">
              <a:buFont typeface="Arial"/>
              <a:buChar char="•"/>
            </a:pPr>
            <a:r>
              <a:rPr lang="en-US" sz="1477" dirty="0">
                <a:solidFill>
                  <a:srgbClr val="000000"/>
                </a:solidFill>
                <a:latin typeface="Arial" charset="0"/>
              </a:rPr>
              <a:t>US Department of Agriculture, Animal Welfare Information Center (AWIC)</a:t>
            </a:r>
          </a:p>
          <a:p>
            <a:pPr marL="292190" indent="-292190">
              <a:buFont typeface="Arial"/>
              <a:buChar char="•"/>
            </a:pPr>
            <a:endParaRPr lang="en-US" sz="1477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1477" dirty="0">
                <a:solidFill>
                  <a:srgbClr val="000000"/>
                </a:solidFill>
                <a:latin typeface="Arial" charset="0"/>
              </a:rPr>
              <a:t>Graphics: </a:t>
            </a:r>
            <a:r>
              <a:rPr lang="en-US" sz="1477" dirty="0" err="1">
                <a:solidFill>
                  <a:srgbClr val="000000"/>
                </a:solidFill>
                <a:latin typeface="Arial" charset="0"/>
              </a:rPr>
              <a:t>colourbox.com</a:t>
            </a:r>
            <a:endParaRPr lang="en-US" sz="1477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655" y="4350749"/>
            <a:ext cx="1469238" cy="11753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016" y="5661248"/>
            <a:ext cx="2204058" cy="7148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242" y="4350749"/>
            <a:ext cx="1595580" cy="9573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807" y="4592049"/>
            <a:ext cx="1849562" cy="73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662" y="5536219"/>
            <a:ext cx="1620598" cy="2982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628" y="5324144"/>
            <a:ext cx="1690797" cy="11968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172" y="4501567"/>
            <a:ext cx="1062429" cy="789444"/>
          </a:xfrm>
          <a:prstGeom prst="rect">
            <a:avLst/>
          </a:prstGeom>
        </p:spPr>
      </p:pic>
      <p:pic>
        <p:nvPicPr>
          <p:cNvPr id="32" name="Picture 3" descr="logo-medstjerne-stor copy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1018" y="361170"/>
            <a:ext cx="2504766" cy="6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6" y="5726598"/>
            <a:ext cx="1278495" cy="870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00" y="6057901"/>
            <a:ext cx="1176475" cy="5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29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091045" y="1169190"/>
            <a:ext cx="6814959" cy="492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FF0000"/>
                </a:solidFill>
              </a:rPr>
              <a:t>May I ask you for a </a:t>
            </a:r>
            <a:r>
              <a:rPr lang="en-US" sz="2400" b="1" i="1" dirty="0" err="1">
                <a:solidFill>
                  <a:srgbClr val="FF0000"/>
                </a:solidFill>
              </a:rPr>
              <a:t>favour</a:t>
            </a:r>
            <a:r>
              <a:rPr lang="en-US" sz="2400" b="1" i="1" dirty="0">
                <a:solidFill>
                  <a:srgbClr val="FF0000"/>
                </a:solidFill>
              </a:rPr>
              <a:t>?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215" dirty="0">
                <a:latin typeface="Arial" charset="0"/>
              </a:rPr>
              <a:t>If you have found this presentation useful, please spread information about </a:t>
            </a:r>
            <a:r>
              <a:rPr lang="en-US" sz="2215" dirty="0" err="1">
                <a:latin typeface="Arial" charset="0"/>
              </a:rPr>
              <a:t>Norecopa</a:t>
            </a:r>
            <a:r>
              <a:rPr lang="en-US" sz="2215" dirty="0">
                <a:latin typeface="Arial" charset="0"/>
              </a:rPr>
              <a:t> and our resources to your colleagues, at home and abroad.</a:t>
            </a:r>
          </a:p>
          <a:p>
            <a:endParaRPr lang="en-US" sz="2215" dirty="0">
              <a:latin typeface="Arial" charset="0"/>
            </a:endParaRPr>
          </a:p>
          <a:p>
            <a:r>
              <a:rPr lang="en-US" sz="2215" b="1" dirty="0" err="1">
                <a:solidFill>
                  <a:srgbClr val="0000FF"/>
                </a:solidFill>
                <a:latin typeface="Arial" charset="0"/>
              </a:rPr>
              <a:t>norecopa.no</a:t>
            </a:r>
            <a:endParaRPr lang="en-US" sz="2215" b="1" dirty="0">
              <a:solidFill>
                <a:srgbClr val="0000FF"/>
              </a:solidFill>
              <a:latin typeface="Arial" charset="0"/>
            </a:endParaRPr>
          </a:p>
          <a:p>
            <a:endParaRPr lang="en-US" sz="2215" dirty="0">
              <a:latin typeface="Arial" charset="0"/>
            </a:endParaRPr>
          </a:p>
          <a:p>
            <a:r>
              <a:rPr lang="en-US" sz="2215" dirty="0">
                <a:latin typeface="Arial" charset="0"/>
              </a:rPr>
              <a:t>If you would like to translate this presentation into your native language, you will find the commentary as a Word file and the slides as a </a:t>
            </a:r>
            <a:r>
              <a:rPr lang="en-US" sz="2215" dirty="0" err="1">
                <a:latin typeface="Arial" charset="0"/>
              </a:rPr>
              <a:t>Powerpoint</a:t>
            </a:r>
            <a:r>
              <a:rPr lang="en-US" sz="2215" dirty="0">
                <a:latin typeface="Arial" charset="0"/>
              </a:rPr>
              <a:t> file on the </a:t>
            </a:r>
            <a:r>
              <a:rPr lang="en-US" sz="2215" dirty="0" err="1">
                <a:latin typeface="Arial" charset="0"/>
              </a:rPr>
              <a:t>Norecopa</a:t>
            </a:r>
            <a:r>
              <a:rPr lang="en-US" sz="2215" dirty="0">
                <a:latin typeface="Arial" charset="0"/>
              </a:rPr>
              <a:t> website: </a:t>
            </a:r>
            <a:r>
              <a:rPr lang="en-US" sz="2215" dirty="0" err="1">
                <a:solidFill>
                  <a:srgbClr val="0000FF"/>
                </a:solidFill>
                <a:latin typeface="Arial" charset="0"/>
              </a:rPr>
              <a:t>norecopa.no</a:t>
            </a:r>
            <a:r>
              <a:rPr lang="en-US" sz="2215" dirty="0">
                <a:solidFill>
                  <a:srgbClr val="0000FF"/>
                </a:solidFill>
                <a:latin typeface="Arial" charset="0"/>
              </a:rPr>
              <a:t>/info</a:t>
            </a:r>
          </a:p>
          <a:p>
            <a:endParaRPr lang="en-US" sz="2215" dirty="0">
              <a:latin typeface="Arial" charset="0"/>
            </a:endParaRPr>
          </a:p>
          <a:p>
            <a:r>
              <a:rPr lang="en-US" sz="2215" b="1" i="1" dirty="0">
                <a:solidFill>
                  <a:srgbClr val="FF0000"/>
                </a:solidFill>
                <a:latin typeface="Arial" charset="0"/>
              </a:rPr>
              <a:t>Thank you for listening!</a:t>
            </a:r>
          </a:p>
        </p:txBody>
      </p:sp>
      <p:pic>
        <p:nvPicPr>
          <p:cNvPr id="32" name="Picture 3" descr="logo-medstjerne-stor cop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1018" y="361170"/>
            <a:ext cx="2504766" cy="6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758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468" y="1180307"/>
            <a:ext cx="7429500" cy="4964016"/>
          </a:xfrm>
          <a:prstGeom prst="rect">
            <a:avLst/>
          </a:prstGeom>
        </p:spPr>
      </p:pic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8300735" y="1446416"/>
            <a:ext cx="818188" cy="413165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823"/>
          </a:p>
        </p:txBody>
      </p:sp>
      <p:cxnSp>
        <p:nvCxnSpPr>
          <p:cNvPr id="9" name="Straight Connector 8"/>
          <p:cNvCxnSpPr>
            <a:stCxn id="4" idx="3"/>
          </p:cNvCxnSpPr>
          <p:nvPr/>
        </p:nvCxnSpPr>
        <p:spPr>
          <a:xfrm flipH="1">
            <a:off x="7107378" y="1799073"/>
            <a:ext cx="1313179" cy="13876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177" y="3088693"/>
            <a:ext cx="4381509" cy="665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6300" y="4319566"/>
            <a:ext cx="3731895" cy="1292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950" dirty="0"/>
              <a:t>over 7,500 webpages</a:t>
            </a:r>
          </a:p>
          <a:p>
            <a:r>
              <a:rPr lang="en-GB" sz="1950" dirty="0"/>
              <a:t>80,000 references</a:t>
            </a:r>
          </a:p>
          <a:p>
            <a:r>
              <a:rPr lang="en-GB" sz="1950" dirty="0"/>
              <a:t>22,000 unique links</a:t>
            </a:r>
          </a:p>
          <a:p>
            <a:r>
              <a:rPr lang="en-GB" sz="1950" dirty="0"/>
              <a:t>approx. 160,000 pageviews / year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002" y="306388"/>
            <a:ext cx="1483996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950" b="1" i="1" dirty="0" err="1">
                <a:solidFill>
                  <a:srgbClr val="0000FF"/>
                </a:solidFill>
              </a:rPr>
              <a:t>norecopa.no</a:t>
            </a:r>
            <a:endParaRPr lang="en-GB" sz="1950" b="1" i="1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5DDEA-2A06-624F-8C84-EF260027EAA5}"/>
              </a:ext>
            </a:extLst>
          </p:cNvPr>
          <p:cNvSpPr txBox="1"/>
          <p:nvPr/>
        </p:nvSpPr>
        <p:spPr>
          <a:xfrm>
            <a:off x="1505921" y="657711"/>
            <a:ext cx="790687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One (intelligent) search engine for everything – you no longer a need to know the names of the databases</a:t>
            </a:r>
          </a:p>
        </p:txBody>
      </p:sp>
    </p:spTree>
    <p:extLst>
      <p:ext uri="{BB962C8B-B14F-4D97-AF65-F5344CB8AC3E}">
        <p14:creationId xmlns:p14="http://schemas.microsoft.com/office/powerpoint/2010/main" val="363791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46DAEA-B876-484B-A670-137029C843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468" y="1180307"/>
            <a:ext cx="7429500" cy="4964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E87849-1941-3240-B73D-08DB7996B97B}"/>
              </a:ext>
            </a:extLst>
          </p:cNvPr>
          <p:cNvSpPr txBox="1"/>
          <p:nvPr/>
        </p:nvSpPr>
        <p:spPr>
          <a:xfrm>
            <a:off x="2449040" y="2387600"/>
            <a:ext cx="6098060" cy="258532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Responsive and printer-friendly – works equally well on mobile phones, tablets and desktop computers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Hand-picked material for quality and relevance to Laboratory  Animal Science, 3Rs and welfare – based on 30 years of experience and networking in the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Designed to be an answer to the conclusion of so many presentations at congresses: “we need guidelines”!</a:t>
            </a:r>
          </a:p>
        </p:txBody>
      </p:sp>
    </p:spTree>
    <p:extLst>
      <p:ext uri="{BB962C8B-B14F-4D97-AF65-F5344CB8AC3E}">
        <p14:creationId xmlns:p14="http://schemas.microsoft.com/office/powerpoint/2010/main" val="12843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133" y="699404"/>
            <a:ext cx="5325422" cy="877598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2627368" y="1032395"/>
            <a:ext cx="1616148" cy="26116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097" dirty="0"/>
              <a:t>Guidelines </a:t>
            </a:r>
            <a:r>
              <a:rPr lang="nb-NO" sz="1097" dirty="0" err="1"/>
              <a:t>bleeding</a:t>
            </a:r>
            <a:r>
              <a:rPr lang="nb-NO" sz="1097" dirty="0"/>
              <a:t> </a:t>
            </a:r>
            <a:r>
              <a:rPr lang="nb-NO" sz="1097" dirty="0" err="1"/>
              <a:t>mice</a:t>
            </a:r>
            <a:endParaRPr lang="nb-NO" sz="1097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727" y="1753619"/>
            <a:ext cx="3685910" cy="39491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487" y="2411817"/>
            <a:ext cx="1184757" cy="122863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2238" y="1664764"/>
            <a:ext cx="1360277" cy="241449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2539608" y="2218250"/>
            <a:ext cx="1587294" cy="26116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097" dirty="0"/>
              <a:t>Auto-</a:t>
            </a:r>
            <a:r>
              <a:rPr lang="nb-NO" sz="1097" dirty="0" err="1"/>
              <a:t>complete</a:t>
            </a:r>
            <a:r>
              <a:rPr lang="nb-NO" sz="1097" dirty="0"/>
              <a:t> </a:t>
            </a:r>
            <a:r>
              <a:rPr lang="nb-NO" sz="1097" dirty="0" err="1"/>
              <a:t>function</a:t>
            </a:r>
            <a:r>
              <a:rPr lang="nb-NO" sz="1097" dirty="0"/>
              <a:t>: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2583487" y="3622408"/>
            <a:ext cx="5046186" cy="5988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b-NO" sz="1097" dirty="0"/>
              <a:t>Synonym list:</a:t>
            </a:r>
          </a:p>
          <a:p>
            <a:r>
              <a:rPr lang="nb-NO" sz="1097" dirty="0" err="1"/>
              <a:t>Bleeding</a:t>
            </a:r>
            <a:r>
              <a:rPr lang="nb-NO" sz="1097" dirty="0"/>
              <a:t>, </a:t>
            </a:r>
            <a:r>
              <a:rPr lang="nb-NO" sz="1097" dirty="0" err="1"/>
              <a:t>bloodsampling</a:t>
            </a:r>
            <a:r>
              <a:rPr lang="nb-NO" sz="1097" dirty="0"/>
              <a:t>, </a:t>
            </a:r>
            <a:r>
              <a:rPr lang="nb-NO" sz="1097" dirty="0" err="1"/>
              <a:t>blood</a:t>
            </a:r>
            <a:r>
              <a:rPr lang="nb-NO" sz="1097" dirty="0"/>
              <a:t> sampling, </a:t>
            </a:r>
            <a:r>
              <a:rPr lang="nb-NO" sz="1097" dirty="0" err="1"/>
              <a:t>venepuncture</a:t>
            </a:r>
            <a:r>
              <a:rPr lang="nb-NO" sz="1097" dirty="0"/>
              <a:t>,</a:t>
            </a:r>
          </a:p>
          <a:p>
            <a:r>
              <a:rPr lang="nb-NO" sz="1097" dirty="0" err="1"/>
              <a:t>blood</a:t>
            </a:r>
            <a:r>
              <a:rPr lang="nb-NO" sz="1097" dirty="0"/>
              <a:t> </a:t>
            </a:r>
            <a:r>
              <a:rPr lang="nb-NO" sz="1097" dirty="0" err="1"/>
              <a:t>collection</a:t>
            </a:r>
            <a:r>
              <a:rPr lang="nb-NO" sz="1097" dirty="0"/>
              <a:t>, </a:t>
            </a:r>
            <a:r>
              <a:rPr lang="nb-NO" sz="1097" dirty="0" err="1"/>
              <a:t>phlebotomy</a:t>
            </a:r>
            <a:endParaRPr lang="nb-NO" sz="1097" dirty="0"/>
          </a:p>
        </p:txBody>
      </p:sp>
      <p:sp>
        <p:nvSpPr>
          <p:cNvPr id="9" name="TekstSylinder 8"/>
          <p:cNvSpPr txBox="1"/>
          <p:nvPr/>
        </p:nvSpPr>
        <p:spPr>
          <a:xfrm>
            <a:off x="2382995" y="12566"/>
            <a:ext cx="517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srgbClr val="0000FF"/>
                </a:solidFill>
              </a:rPr>
              <a:t>The </a:t>
            </a:r>
            <a:r>
              <a:rPr lang="nb-NO" sz="3200" dirty="0" err="1">
                <a:solidFill>
                  <a:srgbClr val="0000FF"/>
                </a:solidFill>
              </a:rPr>
              <a:t>search</a:t>
            </a:r>
            <a:r>
              <a:rPr lang="nb-NO" sz="3200" dirty="0">
                <a:solidFill>
                  <a:srgbClr val="0000FF"/>
                </a:solidFill>
              </a:rPr>
              <a:t> </a:t>
            </a:r>
            <a:r>
              <a:rPr lang="nb-NO" sz="3200" dirty="0" err="1">
                <a:solidFill>
                  <a:srgbClr val="0000FF"/>
                </a:solidFill>
              </a:rPr>
              <a:t>engine</a:t>
            </a:r>
            <a:endParaRPr lang="nb-NO" sz="3200" dirty="0">
              <a:solidFill>
                <a:srgbClr val="0000FF"/>
              </a:solidFill>
            </a:endParaRPr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3223171" y="897379"/>
            <a:ext cx="1090917" cy="550887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/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5815809" y="1578806"/>
            <a:ext cx="877598" cy="387910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/>
          </a:p>
        </p:txBody>
      </p:sp>
      <p:sp>
        <p:nvSpPr>
          <p:cNvPr id="15" name="TextBox 14"/>
          <p:cNvSpPr txBox="1"/>
          <p:nvPr/>
        </p:nvSpPr>
        <p:spPr>
          <a:xfrm>
            <a:off x="139701" y="4693518"/>
            <a:ext cx="520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i="1" dirty="0"/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Advanced algorithms using Fuzzy Logic and Boolean Logic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Supports wildcards, proximity searches and truncation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D00C59-AFB9-264B-8D05-25529B942A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426" y="4753080"/>
            <a:ext cx="5020274" cy="19017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9D2563-AAB9-224A-8352-C92ECAE88116}"/>
              </a:ext>
            </a:extLst>
          </p:cNvPr>
          <p:cNvSpPr txBox="1"/>
          <p:nvPr/>
        </p:nvSpPr>
        <p:spPr>
          <a:xfrm>
            <a:off x="4521201" y="4414118"/>
            <a:ext cx="520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GB" dirty="0"/>
              <a:t>A help file is available:</a:t>
            </a: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CCCF13C9-D9B2-D54D-AC6D-76350E322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108" y="5706306"/>
            <a:ext cx="2147091" cy="275394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/>
          </a:p>
        </p:txBody>
      </p:sp>
    </p:spTree>
    <p:extLst>
      <p:ext uri="{BB962C8B-B14F-4D97-AF65-F5344CB8AC3E}">
        <p14:creationId xmlns:p14="http://schemas.microsoft.com/office/powerpoint/2010/main" val="466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2" grpId="0" animBg="1"/>
      <p:bldP spid="15" grpId="0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7BE61-43A3-FC49-A8BE-1254B9281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18" y="1140310"/>
            <a:ext cx="5543625" cy="5335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4306" y="728226"/>
            <a:ext cx="6779419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63" dirty="0"/>
              <a:t>Search for ‘bleeding mice’ on Google and </a:t>
            </a:r>
            <a:r>
              <a:rPr lang="en-GB" sz="1463" dirty="0" err="1"/>
              <a:t>Norecopa</a:t>
            </a:r>
            <a:r>
              <a:rPr lang="en-GB" sz="1463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891" y="1435899"/>
            <a:ext cx="5793712" cy="461406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2F0B271-3143-2847-8DB0-3BE6EC383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1380" y="2528046"/>
            <a:ext cx="948439" cy="637971"/>
          </a:xfrm>
          <a:prstGeom prst="ellipse">
            <a:avLst/>
          </a:prstGeom>
          <a:solidFill>
            <a:srgbClr val="FF0000">
              <a:alpha val="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F6F3982-2F9A-BF4D-8DCD-4ADB96AD2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102" y="1766043"/>
            <a:ext cx="948439" cy="637971"/>
          </a:xfrm>
          <a:prstGeom prst="ellipse">
            <a:avLst/>
          </a:prstGeom>
          <a:solidFill>
            <a:srgbClr val="FF0000">
              <a:alpha val="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/>
          </a:p>
        </p:txBody>
      </p:sp>
    </p:spTree>
    <p:extLst>
      <p:ext uri="{BB962C8B-B14F-4D97-AF65-F5344CB8AC3E}">
        <p14:creationId xmlns:p14="http://schemas.microsoft.com/office/powerpoint/2010/main" val="4725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891" y="1435899"/>
            <a:ext cx="5793712" cy="4614064"/>
          </a:xfrm>
          <a:prstGeom prst="rect">
            <a:avLst/>
          </a:prstGeom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493419" y="3852071"/>
            <a:ext cx="1087187" cy="784224"/>
          </a:xfrm>
          <a:prstGeom prst="ellipse">
            <a:avLst/>
          </a:prstGeom>
          <a:solidFill>
            <a:srgbClr val="FF0000">
              <a:alpha val="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/>
          </a:p>
        </p:txBody>
      </p:sp>
      <p:sp>
        <p:nvSpPr>
          <p:cNvPr id="8" name="TextBox 7"/>
          <p:cNvSpPr txBox="1"/>
          <p:nvPr/>
        </p:nvSpPr>
        <p:spPr>
          <a:xfrm>
            <a:off x="1329828" y="3976908"/>
            <a:ext cx="1289065" cy="12179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63" dirty="0"/>
              <a:t>‘Bleeding’ not mentioned, but identified by </a:t>
            </a:r>
            <a:r>
              <a:rPr lang="en-GB" sz="1463"/>
              <a:t>the synonym list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497094" y="2221706"/>
            <a:ext cx="1087187" cy="3828256"/>
          </a:xfrm>
          <a:prstGeom prst="ellipse">
            <a:avLst/>
          </a:prstGeom>
          <a:solidFill>
            <a:srgbClr val="FF0000">
              <a:alpha val="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b-NO" sz="1097"/>
          </a:p>
        </p:txBody>
      </p:sp>
    </p:spTree>
    <p:extLst>
      <p:ext uri="{BB962C8B-B14F-4D97-AF65-F5344CB8AC3E}">
        <p14:creationId xmlns:p14="http://schemas.microsoft.com/office/powerpoint/2010/main" val="65706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2120</TotalTime>
  <Words>1011</Words>
  <Application>Microsoft Macintosh PowerPoint</Application>
  <PresentationFormat>A4 Paper (210x297 mm)</PresentationFormat>
  <Paragraphs>209</Paragraphs>
  <Slides>42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Adrian Smith</dc:creator>
  <cp:keywords/>
  <dc:description/>
  <cp:lastModifiedBy>Adrian Smith</cp:lastModifiedBy>
  <cp:revision>413</cp:revision>
  <cp:lastPrinted>2016-06-14T04:47:43Z</cp:lastPrinted>
  <dcterms:created xsi:type="dcterms:W3CDTF">2016-06-10T08:24:03Z</dcterms:created>
  <dcterms:modified xsi:type="dcterms:W3CDTF">2018-10-31T15:07:04Z</dcterms:modified>
  <cp:category/>
</cp:coreProperties>
</file>